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336" r:id="rId12"/>
    <p:sldId id="267" r:id="rId13"/>
    <p:sldId id="337" r:id="rId14"/>
    <p:sldId id="269" r:id="rId15"/>
    <p:sldId id="270" r:id="rId16"/>
    <p:sldId id="271" r:id="rId17"/>
    <p:sldId id="282" r:id="rId18"/>
    <p:sldId id="283" r:id="rId19"/>
    <p:sldId id="284" r:id="rId20"/>
    <p:sldId id="335" r:id="rId21"/>
    <p:sldId id="285" r:id="rId22"/>
    <p:sldId id="286" r:id="rId23"/>
    <p:sldId id="287" r:id="rId24"/>
    <p:sldId id="334" r:id="rId25"/>
    <p:sldId id="339" r:id="rId26"/>
    <p:sldId id="340" r:id="rId27"/>
    <p:sldId id="341" r:id="rId28"/>
    <p:sldId id="342" r:id="rId29"/>
    <p:sldId id="344" r:id="rId30"/>
    <p:sldId id="345" r:id="rId31"/>
    <p:sldId id="346" r:id="rId32"/>
    <p:sldId id="34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27T11:09:16.891" idx="2">
    <p:pos x="1690" y="2885"/>
    <p:text>ini harusnya masuk institusional</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C1DBD-53C1-43B8-B3E9-9C25A294E14A}"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258404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C1DBD-53C1-43B8-B3E9-9C25A294E14A}"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278276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C1DBD-53C1-43B8-B3E9-9C25A294E14A}"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394033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2"/>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997667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7"/>
          <p:cNvGrpSpPr/>
          <p:nvPr/>
        </p:nvGrpSpPr>
        <p:grpSpPr>
          <a:xfrm>
            <a:off x="6791634" y="4242101"/>
            <a:ext cx="2352143" cy="3045851"/>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0" name="Google Shape;90;p7"/>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1" name="Google Shape;91;p7"/>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2" name="Google Shape;92;p7"/>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94" name="Google Shape;94;p7"/>
          <p:cNvGrpSpPr/>
          <p:nvPr/>
        </p:nvGrpSpPr>
        <p:grpSpPr>
          <a:xfrm>
            <a:off x="-31" y="-304036"/>
            <a:ext cx="2163561" cy="1796400"/>
            <a:chOff x="-32" y="-215963"/>
            <a:chExt cx="2163561" cy="1347300"/>
          </a:xfrm>
        </p:grpSpPr>
        <p:sp>
          <p:nvSpPr>
            <p:cNvPr id="95" name="Google Shape;95;p7"/>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6" name="Google Shape;96;p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7" name="Google Shape;97;p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8" name="Google Shape;98;p7"/>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00" name="Google Shape;100;p7"/>
          <p:cNvSpPr txBox="1">
            <a:spLocks noGrp="1"/>
          </p:cNvSpPr>
          <p:nvPr>
            <p:ph type="title"/>
          </p:nvPr>
        </p:nvSpPr>
        <p:spPr>
          <a:xfrm>
            <a:off x="1031425" y="1532967"/>
            <a:ext cx="6321000" cy="90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2440567"/>
            <a:ext cx="20376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102" name="Google Shape;102;p7"/>
          <p:cNvSpPr txBox="1">
            <a:spLocks noGrp="1"/>
          </p:cNvSpPr>
          <p:nvPr>
            <p:ph type="body" idx="2"/>
          </p:nvPr>
        </p:nvSpPr>
        <p:spPr>
          <a:xfrm>
            <a:off x="3173275" y="2440567"/>
            <a:ext cx="20376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103" name="Google Shape;103;p7"/>
          <p:cNvSpPr txBox="1">
            <a:spLocks noGrp="1"/>
          </p:cNvSpPr>
          <p:nvPr>
            <p:ph type="body" idx="3"/>
          </p:nvPr>
        </p:nvSpPr>
        <p:spPr>
          <a:xfrm>
            <a:off x="5315125" y="2440567"/>
            <a:ext cx="20376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104" name="Google Shape;104;p7"/>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78866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C1DBD-53C1-43B8-B3E9-9C25A294E14A}"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159737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C1DBD-53C1-43B8-B3E9-9C25A294E14A}"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30166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C1DBD-53C1-43B8-B3E9-9C25A294E14A}"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206983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C1DBD-53C1-43B8-B3E9-9C25A294E14A}"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371948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C1DBD-53C1-43B8-B3E9-9C25A294E14A}"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414587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C1DBD-53C1-43B8-B3E9-9C25A294E14A}"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28212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C1DBD-53C1-43B8-B3E9-9C25A294E14A}"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152414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C1DBD-53C1-43B8-B3E9-9C25A294E14A}"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CCB10-C21A-4808-BDA2-CBF2E0757416}" type="slidenum">
              <a:rPr lang="en-US" smtClean="0"/>
              <a:t>‹#›</a:t>
            </a:fld>
            <a:endParaRPr lang="en-US"/>
          </a:p>
        </p:txBody>
      </p:sp>
    </p:spTree>
    <p:extLst>
      <p:ext uri="{BB962C8B-B14F-4D97-AF65-F5344CB8AC3E}">
        <p14:creationId xmlns:p14="http://schemas.microsoft.com/office/powerpoint/2010/main" val="364720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C1DBD-53C1-43B8-B3E9-9C25A294E14A}" type="datetimeFigureOut">
              <a:rPr lang="en-US" smtClean="0"/>
              <a:t>3/22/2021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CCB10-C21A-4808-BDA2-CBF2E0757416}" type="slidenum">
              <a:rPr lang="en-US" smtClean="0"/>
              <a:t>‹#›</a:t>
            </a:fld>
            <a:endParaRPr lang="en-US"/>
          </a:p>
        </p:txBody>
      </p:sp>
    </p:spTree>
    <p:extLst>
      <p:ext uri="{BB962C8B-B14F-4D97-AF65-F5344CB8AC3E}">
        <p14:creationId xmlns:p14="http://schemas.microsoft.com/office/powerpoint/2010/main" val="408424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675" y="2590800"/>
            <a:ext cx="8229600" cy="1450975"/>
          </a:xfrm>
        </p:spPr>
        <p:txBody>
          <a:bodyPr>
            <a:normAutofit fontScale="90000"/>
          </a:bodyPr>
          <a:lstStyle/>
          <a:p>
            <a:pPr algn="ctr" eaLnBrk="1" hangingPunct="1"/>
            <a:r>
              <a:rPr lang="en-US" sz="3200" b="1" i="1" dirty="0" smtClean="0">
                <a:solidFill>
                  <a:srgbClr val="FF0000"/>
                </a:solidFill>
                <a:latin typeface="Times New Roman" pitchFamily="18" charset="0"/>
                <a:cs typeface="Times New Roman" pitchFamily="18" charset="0"/>
              </a:rPr>
              <a:t/>
            </a:r>
            <a:br>
              <a:rPr lang="en-US" sz="3200" b="1" i="1" dirty="0" smtClean="0">
                <a:solidFill>
                  <a:srgbClr val="FF0000"/>
                </a:solidFill>
                <a:latin typeface="Times New Roman" pitchFamily="18" charset="0"/>
                <a:cs typeface="Times New Roman" pitchFamily="18" charset="0"/>
              </a:rPr>
            </a:br>
            <a:r>
              <a:rPr lang="en-US" sz="3200" b="1" i="1" dirty="0" smtClean="0">
                <a:solidFill>
                  <a:srgbClr val="FF0000"/>
                </a:solidFill>
                <a:latin typeface="Times New Roman" pitchFamily="18" charset="0"/>
                <a:cs typeface="Times New Roman" pitchFamily="18" charset="0"/>
              </a:rPr>
              <a:t/>
            </a:r>
            <a:br>
              <a:rPr lang="en-US" sz="3200" b="1" i="1" dirty="0" smtClean="0">
                <a:solidFill>
                  <a:srgbClr val="FF0000"/>
                </a:solidFill>
                <a:latin typeface="Times New Roman" pitchFamily="18" charset="0"/>
                <a:cs typeface="Times New Roman" pitchFamily="18" charset="0"/>
              </a:rPr>
            </a:br>
            <a:r>
              <a:rPr lang="id-ID" sz="3200" b="1" i="1" dirty="0" smtClean="0">
                <a:solidFill>
                  <a:srgbClr val="FF0000"/>
                </a:solidFill>
                <a:latin typeface="Times New Roman" pitchFamily="18" charset="0"/>
                <a:cs typeface="Times New Roman" pitchFamily="18" charset="0"/>
              </a:rPr>
              <a:t>Merdeka Belajar Kampus Merdeka </a:t>
            </a:r>
            <a:r>
              <a:rPr lang="id-ID" sz="3200" b="1" i="1" dirty="0" smtClean="0">
                <a:solidFill>
                  <a:srgbClr val="002060"/>
                </a:solidFill>
                <a:latin typeface="Times New Roman" pitchFamily="18" charset="0"/>
                <a:cs typeface="Times New Roman" pitchFamily="18" charset="0"/>
              </a:rPr>
              <a:t/>
            </a:r>
            <a:br>
              <a:rPr lang="id-ID" sz="3200" b="1" i="1" dirty="0" smtClean="0">
                <a:solidFill>
                  <a:srgbClr val="002060"/>
                </a:solidFill>
                <a:latin typeface="Times New Roman" pitchFamily="18" charset="0"/>
                <a:cs typeface="Times New Roman" pitchFamily="18" charset="0"/>
              </a:rPr>
            </a:br>
            <a:r>
              <a:rPr lang="id-ID" sz="3200" b="1" i="1" dirty="0" smtClean="0">
                <a:solidFill>
                  <a:srgbClr val="002060"/>
                </a:solidFill>
                <a:latin typeface="Times New Roman" pitchFamily="18" charset="0"/>
                <a:cs typeface="Times New Roman" pitchFamily="18" charset="0"/>
              </a:rPr>
              <a:t>Design Kurikulum</a:t>
            </a:r>
            <a:br>
              <a:rPr lang="id-ID" sz="3200" b="1" i="1" dirty="0" smtClean="0">
                <a:solidFill>
                  <a:srgbClr val="002060"/>
                </a:solidFill>
                <a:latin typeface="Times New Roman" pitchFamily="18" charset="0"/>
                <a:cs typeface="Times New Roman" pitchFamily="18" charset="0"/>
              </a:rPr>
            </a:br>
            <a:endParaRPr lang="id-ID" sz="3200" b="1" i="1" dirty="0" smtClean="0">
              <a:solidFill>
                <a:srgbClr val="002060"/>
              </a:solidFill>
              <a:latin typeface="Times New Roman" pitchFamily="18" charset="0"/>
              <a:cs typeface="Times New Roman" pitchFamily="18" charset="0"/>
            </a:endParaRPr>
          </a:p>
        </p:txBody>
      </p:sp>
      <p:sp>
        <p:nvSpPr>
          <p:cNvPr id="5123" name="Subtitle 2"/>
          <p:cNvSpPr>
            <a:spLocks noGrp="1"/>
          </p:cNvSpPr>
          <p:nvPr>
            <p:ph idx="1"/>
          </p:nvPr>
        </p:nvSpPr>
        <p:spPr>
          <a:xfrm>
            <a:off x="457200" y="4572000"/>
            <a:ext cx="8229600" cy="1600200"/>
          </a:xfrm>
        </p:spPr>
        <p:txBody>
          <a:bodyPr>
            <a:normAutofit/>
          </a:bodyPr>
          <a:lstStyle/>
          <a:p>
            <a:pPr algn="ctr" eaLnBrk="1" hangingPunct="1">
              <a:buFont typeface="Wingdings 2" pitchFamily="18" charset="2"/>
              <a:buNone/>
            </a:pPr>
            <a:r>
              <a:rPr lang="id-ID" sz="2400" b="1" dirty="0" smtClean="0">
                <a:latin typeface="Times New Roman" pitchFamily="18" charset="0"/>
                <a:cs typeface="Times New Roman" pitchFamily="18" charset="0"/>
              </a:rPr>
              <a:t>Prof. Dr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Pujiyono</a:t>
            </a:r>
            <a:r>
              <a:rPr lang="en-US" sz="2400" b="1" dirty="0" smtClean="0">
                <a:latin typeface="Times New Roman" pitchFamily="18" charset="0"/>
                <a:cs typeface="Times New Roman" pitchFamily="18" charset="0"/>
              </a:rPr>
              <a:t>, SH, MH</a:t>
            </a:r>
            <a:endParaRPr lang="id-ID" sz="2400" b="1" dirty="0" smtClean="0">
              <a:latin typeface="Times New Roman" pitchFamily="18" charset="0"/>
              <a:cs typeface="Times New Roman" pitchFamily="18" charset="0"/>
            </a:endParaRPr>
          </a:p>
          <a:p>
            <a:pPr algn="ctr" eaLnBrk="1" hangingPunct="1">
              <a:spcBef>
                <a:spcPct val="0"/>
              </a:spcBef>
              <a:buFont typeface="Wingdings" pitchFamily="2" charset="2"/>
              <a:buChar char="Ø"/>
            </a:pPr>
            <a:r>
              <a:rPr lang="en-US" sz="2400" dirty="0" err="1" smtClean="0">
                <a:latin typeface="Times New Roman" pitchFamily="18" charset="0"/>
                <a:cs typeface="Times New Roman" pitchFamily="18" charset="0"/>
              </a:rPr>
              <a:t>Wakil</a:t>
            </a:r>
            <a:r>
              <a:rPr lang="en-US" sz="2400" dirty="0" smtClean="0">
                <a:latin typeface="Times New Roman" pitchFamily="18" charset="0"/>
                <a:cs typeface="Times New Roman" pitchFamily="18" charset="0"/>
              </a:rPr>
              <a:t> </a:t>
            </a:r>
            <a:r>
              <a:rPr lang="id-ID" sz="2400" dirty="0" smtClean="0">
                <a:latin typeface="Times New Roman" pitchFamily="18" charset="0"/>
                <a:cs typeface="Times New Roman" pitchFamily="18" charset="0"/>
              </a:rPr>
              <a:t>Dekan </a:t>
            </a:r>
            <a:r>
              <a:rPr lang="en-US" sz="2400" dirty="0" err="1" smtClean="0">
                <a:latin typeface="Times New Roman" pitchFamily="18" charset="0"/>
                <a:cs typeface="Times New Roman" pitchFamily="18" charset="0"/>
              </a:rPr>
              <a:t>bidang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Akademik</a:t>
            </a:r>
            <a:r>
              <a:rPr lang="en-US" sz="2400" dirty="0" smtClean="0">
                <a:latin typeface="Times New Roman" pitchFamily="18" charset="0"/>
                <a:cs typeface="Times New Roman" pitchFamily="18" charset="0"/>
              </a:rPr>
              <a:t> FH UNS</a:t>
            </a:r>
            <a:endParaRPr lang="id-ID" sz="2400" dirty="0" smtClean="0">
              <a:latin typeface="Times New Roman" pitchFamily="18" charset="0"/>
              <a:cs typeface="Times New Roman" pitchFamily="18" charset="0"/>
            </a:endParaRPr>
          </a:p>
          <a:p>
            <a:pPr algn="r" eaLnBrk="1" hangingPunct="1">
              <a:spcBef>
                <a:spcPct val="0"/>
              </a:spcBef>
              <a:buFont typeface="Wingdings" pitchFamily="2" charset="2"/>
              <a:buChar char="Ø"/>
            </a:pPr>
            <a:endParaRPr lang="id-ID" sz="20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810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804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533400"/>
            <a:ext cx="8229600" cy="838200"/>
          </a:xfrm>
        </p:spPr>
        <p:txBody>
          <a:bodyPr/>
          <a:lstStyle/>
          <a:p>
            <a:pPr algn="ctr"/>
            <a:r>
              <a:rPr lang="id-ID" sz="4000" b="1" smtClean="0">
                <a:solidFill>
                  <a:schemeClr val="tx1"/>
                </a:solidFill>
                <a:latin typeface="Times New Roman" pitchFamily="18" charset="0"/>
                <a:cs typeface="Times New Roman" pitchFamily="18" charset="0"/>
              </a:rPr>
              <a:t> </a:t>
            </a:r>
            <a:r>
              <a:rPr lang="id-ID" sz="4000" b="1" i="1" smtClean="0">
                <a:solidFill>
                  <a:schemeClr val="tx1"/>
                </a:solidFill>
                <a:latin typeface="Times New Roman" pitchFamily="18" charset="0"/>
                <a:cs typeface="Times New Roman" pitchFamily="18" charset="0"/>
              </a:rPr>
              <a:t>Hak Belajar 3 Semester diluar PS</a:t>
            </a:r>
          </a:p>
        </p:txBody>
      </p:sp>
      <p:sp>
        <p:nvSpPr>
          <p:cNvPr id="31747" name="Content Placeholder 2"/>
          <p:cNvSpPr>
            <a:spLocks noGrp="1"/>
          </p:cNvSpPr>
          <p:nvPr>
            <p:ph idx="1"/>
          </p:nvPr>
        </p:nvSpPr>
        <p:spPr>
          <a:xfrm>
            <a:off x="304800" y="1676400"/>
            <a:ext cx="8458200" cy="4343400"/>
          </a:xfrm>
        </p:spPr>
        <p:txBody>
          <a:bodyPr/>
          <a:lstStyle/>
          <a:p>
            <a:pPr marL="0" indent="0" algn="ctr">
              <a:spcBef>
                <a:spcPct val="0"/>
              </a:spcBef>
              <a:buFont typeface="Wingdings 2" pitchFamily="18" charset="2"/>
              <a:buNone/>
              <a:defRPr/>
            </a:pPr>
            <a:r>
              <a:rPr lang="id-ID" sz="3200" dirty="0" smtClean="0">
                <a:latin typeface="Times New Roman" pitchFamily="18" charset="0"/>
                <a:cs typeface="Times New Roman" pitchFamily="18" charset="0"/>
              </a:rPr>
              <a:t>Dengan kata lain,</a:t>
            </a:r>
          </a:p>
          <a:p>
            <a:pPr marL="0" indent="0" algn="ctr">
              <a:spcBef>
                <a:spcPct val="0"/>
              </a:spcBef>
              <a:buFont typeface="Wingdings 2" pitchFamily="18" charset="2"/>
              <a:buNone/>
              <a:defRPr/>
            </a:pPr>
            <a:r>
              <a:rPr lang="id-ID" sz="3200" dirty="0" smtClean="0">
                <a:latin typeface="Times New Roman" pitchFamily="18" charset="0"/>
                <a:cs typeface="Times New Roman" pitchFamily="18" charset="0"/>
              </a:rPr>
              <a:t>SKS yang </a:t>
            </a:r>
            <a:r>
              <a:rPr lang="id-ID" sz="3200" b="1" dirty="0" smtClean="0">
                <a:solidFill>
                  <a:srgbClr val="FF0000"/>
                </a:solidFill>
                <a:latin typeface="Times New Roman" pitchFamily="18" charset="0"/>
                <a:cs typeface="Times New Roman" pitchFamily="18" charset="0"/>
              </a:rPr>
              <a:t>wajib diambil </a:t>
            </a:r>
            <a:r>
              <a:rPr lang="id-ID" sz="3200" dirty="0" smtClean="0">
                <a:latin typeface="Times New Roman" pitchFamily="18" charset="0"/>
                <a:cs typeface="Times New Roman" pitchFamily="18" charset="0"/>
              </a:rPr>
              <a:t>di PS Asal adalah sebanyak lima (5) semester dari total semester yang harus dijalankan </a:t>
            </a:r>
          </a:p>
          <a:p>
            <a:pPr marL="0" indent="0" algn="ctr">
              <a:spcBef>
                <a:spcPct val="0"/>
              </a:spcBef>
              <a:buFont typeface="Wingdings 2" pitchFamily="18" charset="2"/>
              <a:buNone/>
              <a:defRPr/>
            </a:pPr>
            <a:r>
              <a:rPr lang="id-ID" sz="3200" dirty="0" smtClean="0">
                <a:latin typeface="Times New Roman" pitchFamily="18" charset="0"/>
                <a:cs typeface="Times New Roman" pitchFamily="18" charset="0"/>
              </a:rPr>
              <a:t>(tidak berlaku untuk PS Kesehatan)</a:t>
            </a:r>
          </a:p>
          <a:p>
            <a:pPr>
              <a:spcBef>
                <a:spcPct val="0"/>
              </a:spcBef>
              <a:buFont typeface="Wingdings" pitchFamily="2" charset="2"/>
              <a:buChar char="q"/>
              <a:defRPr/>
            </a:pPr>
            <a:endParaRPr lang="id-ID"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9304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533400"/>
            <a:ext cx="8229600" cy="838200"/>
          </a:xfrm>
        </p:spPr>
        <p:txBody>
          <a:bodyPr/>
          <a:lstStyle/>
          <a:p>
            <a:pPr algn="ctr"/>
            <a:r>
              <a:rPr lang="id-ID" sz="4000" b="1" smtClean="0">
                <a:solidFill>
                  <a:schemeClr val="tx1"/>
                </a:solidFill>
                <a:latin typeface="Times New Roman" pitchFamily="18" charset="0"/>
                <a:cs typeface="Times New Roman" pitchFamily="18" charset="0"/>
              </a:rPr>
              <a:t> </a:t>
            </a:r>
            <a:r>
              <a:rPr lang="id-ID" sz="4000" b="1" i="1" smtClean="0">
                <a:solidFill>
                  <a:schemeClr val="tx1"/>
                </a:solidFill>
                <a:latin typeface="Times New Roman" pitchFamily="18" charset="0"/>
                <a:cs typeface="Times New Roman" pitchFamily="18" charset="0"/>
              </a:rPr>
              <a:t>Hak Belajar 3 Semester diluar PS</a:t>
            </a:r>
          </a:p>
        </p:txBody>
      </p:sp>
      <p:sp>
        <p:nvSpPr>
          <p:cNvPr id="31747" name="Content Placeholder 2"/>
          <p:cNvSpPr>
            <a:spLocks noGrp="1"/>
          </p:cNvSpPr>
          <p:nvPr>
            <p:ph idx="1"/>
          </p:nvPr>
        </p:nvSpPr>
        <p:spPr>
          <a:xfrm>
            <a:off x="304800" y="1676400"/>
            <a:ext cx="8458200" cy="4343400"/>
          </a:xfrm>
        </p:spPr>
        <p:txBody>
          <a:bodyPr/>
          <a:lstStyle/>
          <a:p>
            <a:pPr marL="0" indent="0">
              <a:spcBef>
                <a:spcPct val="0"/>
              </a:spcBef>
              <a:buFont typeface="Wingdings 2" pitchFamily="18" charset="2"/>
              <a:buNone/>
              <a:defRPr/>
            </a:pPr>
            <a:r>
              <a:rPr lang="id-ID" sz="2800" dirty="0" smtClean="0">
                <a:latin typeface="Times New Roman" pitchFamily="18" charset="0"/>
                <a:cs typeface="Times New Roman" pitchFamily="18" charset="0"/>
              </a:rPr>
              <a:t>Pasal 14 ayat 5:</a:t>
            </a:r>
          </a:p>
          <a:p>
            <a:pPr marL="0" indent="0">
              <a:spcBef>
                <a:spcPct val="0"/>
              </a:spcBef>
              <a:buFont typeface="Wingdings 2" pitchFamily="18" charset="2"/>
              <a:buNone/>
              <a:defRPr/>
            </a:pPr>
            <a:r>
              <a:rPr lang="id-ID" sz="2400" dirty="0" smtClean="0">
                <a:latin typeface="Times New Roman" pitchFamily="18" charset="0"/>
                <a:cs typeface="Times New Roman" pitchFamily="18" charset="0"/>
              </a:rPr>
              <a:t>Bentuk </a:t>
            </a:r>
            <a:r>
              <a:rPr lang="id-ID" sz="2400" dirty="0">
                <a:latin typeface="Times New Roman" pitchFamily="18" charset="0"/>
                <a:cs typeface="Times New Roman" pitchFamily="18" charset="0"/>
              </a:rPr>
              <a:t>Pembelajaran </a:t>
            </a:r>
            <a:r>
              <a:rPr lang="id-ID" sz="2400" dirty="0" smtClean="0">
                <a:latin typeface="Times New Roman" pitchFamily="18" charset="0"/>
                <a:cs typeface="Times New Roman" pitchFamily="18" charset="0"/>
              </a:rPr>
              <a:t>dapat </a:t>
            </a:r>
            <a:r>
              <a:rPr lang="id-ID" sz="2400" dirty="0">
                <a:latin typeface="Times New Roman" pitchFamily="18" charset="0"/>
                <a:cs typeface="Times New Roman" pitchFamily="18" charset="0"/>
              </a:rPr>
              <a:t>berupa: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a. kuliah</a:t>
            </a:r>
            <a:r>
              <a:rPr lang="id-ID" sz="2400" dirty="0">
                <a:latin typeface="Times New Roman" pitchFamily="18" charset="0"/>
                <a:cs typeface="Times New Roman" pitchFamily="18" charset="0"/>
              </a:rPr>
              <a:t>; </a:t>
            </a:r>
            <a:r>
              <a:rPr lang="id-ID" sz="2400" dirty="0" smtClean="0">
                <a:latin typeface="Times New Roman" pitchFamily="18" charset="0"/>
                <a:cs typeface="Times New Roman" pitchFamily="18" charset="0"/>
              </a:rPr>
              <a:t>b</a:t>
            </a:r>
            <a:r>
              <a:rPr lang="id-ID" sz="2400" dirty="0">
                <a:latin typeface="Times New Roman" pitchFamily="18" charset="0"/>
                <a:cs typeface="Times New Roman" pitchFamily="18" charset="0"/>
              </a:rPr>
              <a:t>. responsi dan tutorial; </a:t>
            </a:r>
            <a:r>
              <a:rPr lang="id-ID" sz="2400" dirty="0" smtClean="0">
                <a:latin typeface="Times New Roman" pitchFamily="18" charset="0"/>
                <a:cs typeface="Times New Roman" pitchFamily="18" charset="0"/>
              </a:rPr>
              <a:t>c</a:t>
            </a:r>
            <a:r>
              <a:rPr lang="id-ID" sz="2400" dirty="0">
                <a:latin typeface="Times New Roman" pitchFamily="18" charset="0"/>
                <a:cs typeface="Times New Roman" pitchFamily="18" charset="0"/>
              </a:rPr>
              <a:t>. seminar;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d</a:t>
            </a:r>
            <a:r>
              <a:rPr lang="id-ID" sz="2400" dirty="0">
                <a:latin typeface="Times New Roman" pitchFamily="18" charset="0"/>
                <a:cs typeface="Times New Roman" pitchFamily="18" charset="0"/>
              </a:rPr>
              <a:t>. praktikum, praktik </a:t>
            </a:r>
            <a:r>
              <a:rPr lang="id-ID" sz="2400" dirty="0" smtClean="0">
                <a:latin typeface="Times New Roman" pitchFamily="18" charset="0"/>
                <a:cs typeface="Times New Roman" pitchFamily="18" charset="0"/>
              </a:rPr>
              <a:t>studio/bengkel/lapangan/kerja</a:t>
            </a:r>
            <a:r>
              <a:rPr lang="id-ID" sz="2400" dirty="0">
                <a:latin typeface="Times New Roman" pitchFamily="18" charset="0"/>
                <a:cs typeface="Times New Roman" pitchFamily="18" charset="0"/>
              </a:rPr>
              <a:t>;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e</a:t>
            </a:r>
            <a:r>
              <a:rPr lang="id-ID" sz="2400" dirty="0">
                <a:latin typeface="Times New Roman" pitchFamily="18" charset="0"/>
                <a:cs typeface="Times New Roman" pitchFamily="18" charset="0"/>
              </a:rPr>
              <a:t>. penelitian, perancangan, atau pengembangan;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f</a:t>
            </a:r>
            <a:r>
              <a:rPr lang="id-ID" sz="2400" dirty="0">
                <a:latin typeface="Times New Roman" pitchFamily="18" charset="0"/>
                <a:cs typeface="Times New Roman" pitchFamily="18" charset="0"/>
              </a:rPr>
              <a:t>. pelatihan militer;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g</a:t>
            </a:r>
            <a:r>
              <a:rPr lang="id-ID" sz="2400" dirty="0">
                <a:latin typeface="Times New Roman" pitchFamily="18" charset="0"/>
                <a:cs typeface="Times New Roman" pitchFamily="18" charset="0"/>
              </a:rPr>
              <a:t>. pertukaran pelajar;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h</a:t>
            </a:r>
            <a:r>
              <a:rPr lang="id-ID" sz="2400" dirty="0">
                <a:latin typeface="Times New Roman" pitchFamily="18" charset="0"/>
                <a:cs typeface="Times New Roman" pitchFamily="18" charset="0"/>
              </a:rPr>
              <a:t>. magang; </a:t>
            </a:r>
            <a:endParaRPr lang="id-ID" sz="2400" dirty="0" smtClean="0">
              <a:latin typeface="Times New Roman" pitchFamily="18" charset="0"/>
              <a:cs typeface="Times New Roman" pitchFamily="18" charset="0"/>
            </a:endParaRP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i. wirausaha</a:t>
            </a:r>
            <a:r>
              <a:rPr lang="id-ID" sz="2400" dirty="0">
                <a:latin typeface="Times New Roman" pitchFamily="18" charset="0"/>
                <a:cs typeface="Times New Roman" pitchFamily="18" charset="0"/>
              </a:rPr>
              <a:t>; </a:t>
            </a:r>
            <a:r>
              <a:rPr lang="id-ID" sz="2400" dirty="0" smtClean="0">
                <a:latin typeface="Times New Roman" pitchFamily="18" charset="0"/>
                <a:cs typeface="Times New Roman" pitchFamily="18" charset="0"/>
              </a:rPr>
              <a:t>dan/atau </a:t>
            </a:r>
          </a:p>
          <a:p>
            <a:pPr marL="180000" indent="0">
              <a:spcBef>
                <a:spcPct val="0"/>
              </a:spcBef>
              <a:buFont typeface="Wingdings 2" pitchFamily="18" charset="2"/>
              <a:buNone/>
              <a:defRPr/>
            </a:pPr>
            <a:r>
              <a:rPr lang="id-ID" sz="2400" dirty="0" smtClean="0">
                <a:latin typeface="Times New Roman" pitchFamily="18" charset="0"/>
                <a:cs typeface="Times New Roman" pitchFamily="18" charset="0"/>
              </a:rPr>
              <a:t>j</a:t>
            </a:r>
            <a:r>
              <a:rPr lang="id-ID" sz="2400" dirty="0">
                <a:latin typeface="Times New Roman" pitchFamily="18" charset="0"/>
                <a:cs typeface="Times New Roman" pitchFamily="18" charset="0"/>
              </a:rPr>
              <a:t>. bentuk lain pengabdian kepada masyarakat. </a:t>
            </a:r>
            <a:endParaRPr lang="id-ID"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34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304800"/>
            <a:ext cx="7239000" cy="533400"/>
          </a:xfrm>
        </p:spPr>
        <p:txBody>
          <a:bodyPr>
            <a:normAutofit fontScale="90000"/>
          </a:bodyPr>
          <a:lstStyle/>
          <a:p>
            <a:pPr algn="ctr"/>
            <a:r>
              <a:rPr lang="id-ID" sz="4000" b="1" smtClean="0">
                <a:solidFill>
                  <a:schemeClr val="tx1"/>
                </a:solidFill>
                <a:latin typeface="Times New Roman" pitchFamily="18" charset="0"/>
                <a:cs typeface="Times New Roman" pitchFamily="18" charset="0"/>
              </a:rPr>
              <a:t> </a:t>
            </a:r>
            <a:r>
              <a:rPr lang="id-ID" sz="2800" b="1" i="1" smtClean="0">
                <a:solidFill>
                  <a:schemeClr val="tx1"/>
                </a:solidFill>
                <a:latin typeface="Times New Roman" pitchFamily="18" charset="0"/>
                <a:cs typeface="Times New Roman" pitchFamily="18" charset="0"/>
              </a:rPr>
              <a:t>Hak Belajar 3 Semester diluar PS</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066800"/>
            <a:ext cx="6934200" cy="5353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676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834" t="16073" r="27222" b="5704"/>
          <a:stretch/>
        </p:blipFill>
        <p:spPr>
          <a:xfrm>
            <a:off x="0" y="0"/>
            <a:ext cx="5995658" cy="6864343"/>
          </a:xfrm>
          <a:prstGeom prst="rect">
            <a:avLst/>
          </a:prstGeom>
        </p:spPr>
      </p:pic>
      <p:sp>
        <p:nvSpPr>
          <p:cNvPr id="4" name="Title 3"/>
          <p:cNvSpPr>
            <a:spLocks noGrp="1"/>
          </p:cNvSpPr>
          <p:nvPr>
            <p:ph type="title"/>
          </p:nvPr>
        </p:nvSpPr>
        <p:spPr>
          <a:xfrm>
            <a:off x="0" y="206355"/>
            <a:ext cx="2721544" cy="482440"/>
          </a:xfrm>
        </p:spPr>
        <p:txBody>
          <a:bodyPr>
            <a:normAutofit fontScale="90000"/>
          </a:bodyPr>
          <a:lstStyle/>
          <a:p>
            <a:r>
              <a:rPr lang="en-US" sz="2400" b="1" dirty="0" smtClean="0">
                <a:latin typeface="Arial" panose="020B0604020202020204" pitchFamily="34" charset="0"/>
                <a:cs typeface="Arial" panose="020B0604020202020204" pitchFamily="34" charset="0"/>
              </a:rPr>
              <a:t>PERMENDIKBUD No. 3 </a:t>
            </a:r>
            <a:r>
              <a:rPr lang="en-US" sz="2400" b="1" dirty="0" err="1" smtClean="0">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 2020 Ps. 15</a:t>
            </a:r>
            <a:endParaRPr lang="en-US" sz="2400" b="1" dirty="0">
              <a:latin typeface="Arial" panose="020B0604020202020204" pitchFamily="34" charset="0"/>
              <a:cs typeface="Arial" panose="020B0604020202020204" pitchFamily="34" charset="0"/>
            </a:endParaRPr>
          </a:p>
        </p:txBody>
      </p:sp>
      <p:sp>
        <p:nvSpPr>
          <p:cNvPr id="5" name="Rounded Rectangle 4"/>
          <p:cNvSpPr/>
          <p:nvPr/>
        </p:nvSpPr>
        <p:spPr>
          <a:xfrm>
            <a:off x="46602" y="1953928"/>
            <a:ext cx="2249024" cy="6063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9232" y="3994484"/>
            <a:ext cx="1386039" cy="7122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08998" y="4958542"/>
            <a:ext cx="1783081" cy="52785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71362" y="6168191"/>
            <a:ext cx="1775861" cy="6063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900317" y="6156962"/>
            <a:ext cx="1578865" cy="6063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22975" y="0"/>
            <a:ext cx="3148343" cy="6247864"/>
          </a:xfrm>
          <a:prstGeom prst="rect">
            <a:avLst/>
          </a:prstGeom>
          <a:solidFill>
            <a:srgbClr val="FFFF00"/>
          </a:solidFill>
        </p:spPr>
        <p:txBody>
          <a:bodyPr wrap="square" rtlCol="0">
            <a:spAutoFit/>
          </a:bodyPr>
          <a:lstStyle/>
          <a:p>
            <a:r>
              <a:rPr lang="en-US" sz="1600" b="1" dirty="0" smtClean="0"/>
              <a:t>MEMBANGUN DESA/ KKN TEMATIK:</a:t>
            </a:r>
          </a:p>
          <a:p>
            <a:pPr marL="342900" indent="-342900">
              <a:buAutoNum type="arabicPeriod"/>
            </a:pPr>
            <a:r>
              <a:rPr lang="en-US" sz="1600" dirty="0" err="1" smtClean="0"/>
              <a:t>Keterlibatan</a:t>
            </a:r>
            <a:r>
              <a:rPr lang="en-US" sz="1600" dirty="0" smtClean="0"/>
              <a:t> </a:t>
            </a:r>
            <a:r>
              <a:rPr lang="en-US" sz="1600" dirty="0" err="1" smtClean="0"/>
              <a:t>Mhs</a:t>
            </a:r>
            <a:r>
              <a:rPr lang="en-US" sz="1600" dirty="0" smtClean="0"/>
              <a:t> </a:t>
            </a:r>
            <a:r>
              <a:rPr lang="en-US" sz="1600" dirty="0" err="1" smtClean="0"/>
              <a:t>dalam</a:t>
            </a:r>
            <a:r>
              <a:rPr lang="en-US" sz="1600" dirty="0" smtClean="0"/>
              <a:t> </a:t>
            </a:r>
            <a:r>
              <a:rPr lang="en-US" sz="1600" dirty="0" err="1" smtClean="0"/>
              <a:t>Pengabdian</a:t>
            </a:r>
            <a:r>
              <a:rPr lang="en-US" sz="1600" dirty="0" smtClean="0"/>
              <a:t> </a:t>
            </a:r>
            <a:r>
              <a:rPr lang="en-US" sz="1600" dirty="0" err="1" smtClean="0"/>
              <a:t>Masyarakat</a:t>
            </a:r>
            <a:r>
              <a:rPr lang="en-US" sz="1600" dirty="0" smtClean="0"/>
              <a:t> </a:t>
            </a:r>
            <a:r>
              <a:rPr lang="en-US" sz="1600" dirty="0" err="1" smtClean="0"/>
              <a:t>Dosen</a:t>
            </a:r>
            <a:endParaRPr lang="en-US" sz="1600" dirty="0" smtClean="0"/>
          </a:p>
          <a:p>
            <a:pPr marL="342900" indent="-342900">
              <a:buAutoNum type="arabicPeriod"/>
            </a:pPr>
            <a:r>
              <a:rPr lang="en-US" sz="1600" dirty="0" smtClean="0"/>
              <a:t>PHBD, PKMM, PKMT, Matching Fund</a:t>
            </a:r>
          </a:p>
          <a:p>
            <a:pPr marL="342900" indent="-342900">
              <a:buAutoNum type="arabicPeriod"/>
            </a:pPr>
            <a:endParaRPr lang="en-US" sz="1600" dirty="0"/>
          </a:p>
          <a:p>
            <a:r>
              <a:rPr lang="en-US" sz="1600" b="1" dirty="0" smtClean="0"/>
              <a:t>STUDI/ PROYEK INDEPENDENT:</a:t>
            </a:r>
          </a:p>
          <a:p>
            <a:pPr marL="342900" indent="-342900">
              <a:buAutoNum type="arabicPeriod"/>
            </a:pPr>
            <a:r>
              <a:rPr lang="en-US" sz="1600" dirty="0" smtClean="0"/>
              <a:t>Proses </a:t>
            </a:r>
            <a:r>
              <a:rPr lang="en-US" sz="1600" dirty="0" err="1" smtClean="0"/>
              <a:t>Inovasi</a:t>
            </a:r>
            <a:r>
              <a:rPr lang="en-US" sz="1600" dirty="0" smtClean="0"/>
              <a:t> </a:t>
            </a:r>
            <a:r>
              <a:rPr lang="en-US" sz="1600" dirty="0" err="1" smtClean="0"/>
              <a:t>Produk</a:t>
            </a:r>
            <a:r>
              <a:rPr lang="en-US" sz="1600" dirty="0" smtClean="0"/>
              <a:t> (Dir INHIL)</a:t>
            </a:r>
          </a:p>
          <a:p>
            <a:pPr marL="342900" indent="-342900">
              <a:buAutoNum type="arabicPeriod"/>
            </a:pPr>
            <a:r>
              <a:rPr lang="en-US" sz="1600" dirty="0" smtClean="0"/>
              <a:t>PKMKC, PKMT, PKMM</a:t>
            </a:r>
          </a:p>
          <a:p>
            <a:pPr marL="342900" indent="-342900">
              <a:buAutoNum type="arabicPeriod"/>
            </a:pPr>
            <a:endParaRPr lang="en-US" sz="1600" dirty="0"/>
          </a:p>
          <a:p>
            <a:r>
              <a:rPr lang="en-US" sz="1600" b="1" dirty="0" smtClean="0"/>
              <a:t>KEGIATAN WIRAUSAHA:</a:t>
            </a:r>
          </a:p>
          <a:p>
            <a:pPr marL="342900" indent="-342900">
              <a:buAutoNum type="arabicPeriod"/>
            </a:pPr>
            <a:r>
              <a:rPr lang="en-US" sz="1600" dirty="0" err="1" smtClean="0"/>
              <a:t>Inkubasi</a:t>
            </a:r>
            <a:r>
              <a:rPr lang="en-US" sz="1600" dirty="0" smtClean="0"/>
              <a:t> </a:t>
            </a:r>
            <a:r>
              <a:rPr lang="en-US" sz="1600" dirty="0" err="1" smtClean="0"/>
              <a:t>Wirausaha</a:t>
            </a:r>
            <a:r>
              <a:rPr lang="en-US" sz="1600" dirty="0" smtClean="0"/>
              <a:t> (Dir. INHIL)</a:t>
            </a:r>
          </a:p>
          <a:p>
            <a:pPr marL="342900" indent="-342900">
              <a:buAutoNum type="arabicPeriod"/>
            </a:pPr>
            <a:r>
              <a:rPr lang="en-US" sz="1600" dirty="0" smtClean="0"/>
              <a:t>PKMK, KBMI, Start Up Contest, </a:t>
            </a:r>
            <a:r>
              <a:rPr lang="en-US" sz="1600" dirty="0" err="1" smtClean="0"/>
              <a:t>Digitalpreneur</a:t>
            </a:r>
            <a:r>
              <a:rPr lang="en-US" sz="1600" dirty="0" smtClean="0"/>
              <a:t>, </a:t>
            </a:r>
          </a:p>
          <a:p>
            <a:pPr marL="342900" indent="-342900">
              <a:buAutoNum type="arabicPeriod"/>
            </a:pPr>
            <a:endParaRPr lang="en-US" sz="1600" dirty="0"/>
          </a:p>
          <a:p>
            <a:r>
              <a:rPr lang="en-US" sz="1600" b="1" dirty="0" smtClean="0"/>
              <a:t>PROYEK KEMANUSIAAN:</a:t>
            </a:r>
          </a:p>
          <a:p>
            <a:pPr marL="342900" indent="-342900">
              <a:buAutoNum type="arabicPeriod"/>
            </a:pPr>
            <a:r>
              <a:rPr lang="en-US" sz="1600" dirty="0" smtClean="0"/>
              <a:t>PS </a:t>
            </a:r>
            <a:r>
              <a:rPr lang="en-US" sz="1600" dirty="0" err="1" smtClean="0"/>
              <a:t>Bencana</a:t>
            </a:r>
            <a:r>
              <a:rPr lang="en-US" sz="1600" dirty="0" smtClean="0"/>
              <a:t> – </a:t>
            </a:r>
            <a:r>
              <a:rPr lang="en-US" sz="1600" dirty="0" err="1" smtClean="0"/>
              <a:t>Bakorlak</a:t>
            </a:r>
            <a:r>
              <a:rPr lang="en-US" sz="1600" dirty="0" smtClean="0"/>
              <a:t> </a:t>
            </a:r>
            <a:r>
              <a:rPr lang="en-US" sz="1600" dirty="0" err="1" smtClean="0"/>
              <a:t>Bencana</a:t>
            </a:r>
            <a:endParaRPr lang="en-US" sz="1600" dirty="0" smtClean="0"/>
          </a:p>
          <a:p>
            <a:pPr marL="342900" indent="-342900">
              <a:buAutoNum type="arabicPeriod"/>
            </a:pPr>
            <a:r>
              <a:rPr lang="en-US" sz="1600" dirty="0" smtClean="0"/>
              <a:t>PMI, BASARNAS, BPBD</a:t>
            </a:r>
          </a:p>
          <a:p>
            <a:endParaRPr lang="en-US" sz="1600" dirty="0"/>
          </a:p>
          <a:p>
            <a:pPr marL="355600" indent="-355600"/>
            <a:r>
              <a:rPr lang="en-US" sz="1600" b="1" dirty="0" smtClean="0"/>
              <a:t>PENELITIAN/ RISET: </a:t>
            </a:r>
          </a:p>
          <a:p>
            <a:pPr marL="342900" indent="-342900">
              <a:buAutoNum type="arabicPeriod"/>
            </a:pPr>
            <a:r>
              <a:rPr lang="en-US" sz="1600" dirty="0" err="1" smtClean="0"/>
              <a:t>Keterlibatan</a:t>
            </a:r>
            <a:r>
              <a:rPr lang="en-US" sz="1600" dirty="0" smtClean="0"/>
              <a:t> </a:t>
            </a:r>
            <a:r>
              <a:rPr lang="en-US" sz="1600" dirty="0" err="1" smtClean="0"/>
              <a:t>Mahasiswa</a:t>
            </a:r>
            <a:r>
              <a:rPr lang="en-US" sz="1600" dirty="0" smtClean="0"/>
              <a:t> </a:t>
            </a:r>
            <a:r>
              <a:rPr lang="en-US" sz="1600" dirty="0" err="1" smtClean="0"/>
              <a:t>pada</a:t>
            </a:r>
            <a:r>
              <a:rPr lang="en-US" sz="1600" dirty="0" smtClean="0"/>
              <a:t> </a:t>
            </a:r>
            <a:r>
              <a:rPr lang="en-US" sz="1600" dirty="0" err="1" smtClean="0"/>
              <a:t>Kegiatan</a:t>
            </a:r>
            <a:r>
              <a:rPr lang="en-US" sz="1600" dirty="0" smtClean="0"/>
              <a:t> </a:t>
            </a:r>
            <a:r>
              <a:rPr lang="en-US" sz="1600" dirty="0" err="1" smtClean="0"/>
              <a:t>Riset</a:t>
            </a:r>
            <a:r>
              <a:rPr lang="en-US" sz="1600" dirty="0" smtClean="0"/>
              <a:t> </a:t>
            </a:r>
            <a:r>
              <a:rPr lang="en-US" sz="1600" dirty="0" err="1" smtClean="0"/>
              <a:t>Dosen</a:t>
            </a:r>
            <a:endParaRPr lang="en-US" sz="1600" dirty="0" smtClean="0"/>
          </a:p>
          <a:p>
            <a:pPr marL="342900" indent="-342900">
              <a:buAutoNum type="arabicPeriod"/>
            </a:pPr>
            <a:r>
              <a:rPr lang="en-US" sz="1600" dirty="0" smtClean="0"/>
              <a:t>PKMP, PKMKC, PKMK, PKMM</a:t>
            </a:r>
          </a:p>
        </p:txBody>
      </p:sp>
    </p:spTree>
    <p:extLst>
      <p:ext uri="{BB962C8B-B14F-4D97-AF65-F5344CB8AC3E}">
        <p14:creationId xmlns:p14="http://schemas.microsoft.com/office/powerpoint/2010/main" val="1554788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533400"/>
            <a:ext cx="8229600" cy="685800"/>
          </a:xfrm>
        </p:spPr>
        <p:txBody>
          <a:bodyPr>
            <a:normAutofit fontScale="90000"/>
          </a:bodyPr>
          <a:lstStyle/>
          <a:p>
            <a:pPr algn="ctr"/>
            <a:r>
              <a:rPr lang="id-ID" sz="4000" b="1" smtClean="0">
                <a:solidFill>
                  <a:schemeClr val="tx1"/>
                </a:solidFill>
                <a:latin typeface="Times New Roman" pitchFamily="18" charset="0"/>
                <a:cs typeface="Times New Roman" pitchFamily="18" charset="0"/>
              </a:rPr>
              <a:t> </a:t>
            </a:r>
            <a:r>
              <a:rPr lang="id-ID" sz="3600" b="1" i="1" smtClean="0">
                <a:solidFill>
                  <a:schemeClr val="tx1"/>
                </a:solidFill>
                <a:latin typeface="Times New Roman" pitchFamily="18" charset="0"/>
                <a:cs typeface="Times New Roman" pitchFamily="18" charset="0"/>
              </a:rPr>
              <a:t>Hak Belajar 3 Semester diluar PS</a:t>
            </a:r>
          </a:p>
        </p:txBody>
      </p:sp>
      <p:sp>
        <p:nvSpPr>
          <p:cNvPr id="17411" name="Content Placeholder 2"/>
          <p:cNvSpPr>
            <a:spLocks noGrp="1"/>
          </p:cNvSpPr>
          <p:nvPr>
            <p:ph idx="1"/>
          </p:nvPr>
        </p:nvSpPr>
        <p:spPr>
          <a:xfrm>
            <a:off x="304800" y="1676400"/>
            <a:ext cx="8458200" cy="3886200"/>
          </a:xfrm>
        </p:spPr>
        <p:txBody>
          <a:bodyPr/>
          <a:lstStyle/>
          <a:p>
            <a:pPr algn="just">
              <a:spcBef>
                <a:spcPct val="0"/>
              </a:spcBef>
              <a:buFont typeface="Wingdings 2" pitchFamily="18" charset="2"/>
              <a:buNone/>
            </a:pPr>
            <a:r>
              <a:rPr lang="id-ID" sz="3200" smtClean="0">
                <a:latin typeface="Times New Roman" pitchFamily="18" charset="0"/>
                <a:cs typeface="Times New Roman" pitchFamily="18" charset="0"/>
              </a:rPr>
              <a:t>Perubahan definisi SKS: Setiap sks diartikan sebagai “</a:t>
            </a:r>
            <a:r>
              <a:rPr lang="id-ID" sz="3200" b="1" i="1" smtClean="0">
                <a:solidFill>
                  <a:srgbClr val="FF0000"/>
                </a:solidFill>
                <a:latin typeface="Times New Roman" pitchFamily="18" charset="0"/>
                <a:cs typeface="Times New Roman" pitchFamily="18" charset="0"/>
              </a:rPr>
              <a:t>jam kegiatan</a:t>
            </a:r>
            <a:r>
              <a:rPr lang="id-ID" sz="3200" smtClean="0">
                <a:latin typeface="Times New Roman" pitchFamily="18" charset="0"/>
                <a:cs typeface="Times New Roman" pitchFamily="18" charset="0"/>
              </a:rPr>
              <a:t>”, bukan “jam belajar”. </a:t>
            </a:r>
          </a:p>
          <a:p>
            <a:pPr algn="just">
              <a:spcBef>
                <a:spcPct val="0"/>
              </a:spcBef>
              <a:buFont typeface="Wingdings 2" pitchFamily="18" charset="2"/>
              <a:buNone/>
            </a:pPr>
            <a:r>
              <a:rPr lang="id-ID" sz="3200" smtClean="0">
                <a:latin typeface="Times New Roman" pitchFamily="18" charset="0"/>
                <a:cs typeface="Times New Roman" pitchFamily="18" charset="0"/>
              </a:rPr>
              <a:t>Definisi “kegiatan”: </a:t>
            </a:r>
            <a:r>
              <a:rPr lang="id-ID" sz="3200" smtClean="0">
                <a:solidFill>
                  <a:srgbClr val="FF0000"/>
                </a:solidFill>
                <a:latin typeface="Times New Roman" pitchFamily="18" charset="0"/>
                <a:cs typeface="Times New Roman" pitchFamily="18" charset="0"/>
              </a:rPr>
              <a:t>Belajar di kelas, praktik kerja (magang), pertukaran pelajar, proyek di desa,  wirausaha, riset, studi independen, dan kegiatan mengajar di daerah terpencil</a:t>
            </a:r>
            <a:r>
              <a:rPr lang="id-ID" sz="3200" smtClean="0">
                <a:latin typeface="Times New Roman" pitchFamily="18" charset="0"/>
                <a:cs typeface="Times New Roman" pitchFamily="18" charset="0"/>
              </a:rPr>
              <a:t>. </a:t>
            </a:r>
          </a:p>
          <a:p>
            <a:pPr algn="just">
              <a:spcBef>
                <a:spcPct val="0"/>
              </a:spcBef>
              <a:buFont typeface="Wingdings 2" pitchFamily="18" charset="2"/>
              <a:buNone/>
            </a:pPr>
            <a:endParaRPr lang="id-ID" sz="2400" smtClean="0">
              <a:latin typeface="Times New Roman" pitchFamily="18" charset="0"/>
              <a:cs typeface="Times New Roman" pitchFamily="18" charset="0"/>
            </a:endParaRPr>
          </a:p>
          <a:p>
            <a:pPr>
              <a:spcBef>
                <a:spcPct val="0"/>
              </a:spcBef>
              <a:buFont typeface="Wingdings 2" pitchFamily="18" charset="2"/>
              <a:buNone/>
            </a:pPr>
            <a:endParaRPr lang="id-ID"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832063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533400"/>
            <a:ext cx="8229600" cy="685800"/>
          </a:xfrm>
        </p:spPr>
        <p:txBody>
          <a:bodyPr>
            <a:normAutofit fontScale="90000"/>
          </a:bodyPr>
          <a:lstStyle/>
          <a:p>
            <a:pPr algn="ctr"/>
            <a:r>
              <a:rPr lang="id-ID" sz="4000" b="1" smtClean="0">
                <a:solidFill>
                  <a:schemeClr val="tx1"/>
                </a:solidFill>
                <a:latin typeface="Times New Roman" pitchFamily="18" charset="0"/>
                <a:cs typeface="Times New Roman" pitchFamily="18" charset="0"/>
              </a:rPr>
              <a:t> </a:t>
            </a:r>
            <a:r>
              <a:rPr lang="id-ID" sz="3600" b="1" i="1" smtClean="0">
                <a:solidFill>
                  <a:schemeClr val="tx1"/>
                </a:solidFill>
                <a:latin typeface="Times New Roman" pitchFamily="18" charset="0"/>
                <a:cs typeface="Times New Roman" pitchFamily="18" charset="0"/>
              </a:rPr>
              <a:t>Hak Belajar 3 Semester diluar PS</a:t>
            </a:r>
          </a:p>
        </p:txBody>
      </p:sp>
      <p:sp>
        <p:nvSpPr>
          <p:cNvPr id="18435" name="Content Placeholder 2"/>
          <p:cNvSpPr>
            <a:spLocks noGrp="1"/>
          </p:cNvSpPr>
          <p:nvPr>
            <p:ph idx="1"/>
          </p:nvPr>
        </p:nvSpPr>
        <p:spPr>
          <a:xfrm>
            <a:off x="304800" y="1600200"/>
            <a:ext cx="8458200" cy="4343400"/>
          </a:xfrm>
        </p:spPr>
        <p:txBody>
          <a:bodyPr/>
          <a:lstStyle/>
          <a:p>
            <a:pPr algn="just">
              <a:spcBef>
                <a:spcPct val="0"/>
              </a:spcBef>
              <a:buFont typeface="Wingdings 2" pitchFamily="18" charset="2"/>
              <a:buNone/>
              <a:defRPr/>
            </a:pPr>
            <a:r>
              <a:rPr lang="id-ID" sz="2800" dirty="0" smtClean="0">
                <a:latin typeface="Times New Roman" pitchFamily="18" charset="0"/>
                <a:cs typeface="Times New Roman" pitchFamily="18" charset="0"/>
              </a:rPr>
              <a:t>Semua jenis kegiatan terpilih harus dibimbing seorang dosen (dosen ditentukan oleh PT) </a:t>
            </a:r>
          </a:p>
          <a:p>
            <a:pPr algn="just">
              <a:spcBef>
                <a:spcPct val="0"/>
              </a:spcBef>
              <a:buFont typeface="Wingdings 2" pitchFamily="18" charset="2"/>
              <a:buNone/>
              <a:defRPr/>
            </a:pPr>
            <a:endParaRPr lang="id-ID" sz="2800" dirty="0" smtClean="0">
              <a:latin typeface="Times New Roman" pitchFamily="18" charset="0"/>
              <a:cs typeface="Times New Roman" pitchFamily="18" charset="0"/>
            </a:endParaRPr>
          </a:p>
          <a:p>
            <a:pPr algn="just">
              <a:spcBef>
                <a:spcPct val="0"/>
              </a:spcBef>
              <a:buFont typeface="Wingdings 2" pitchFamily="18" charset="2"/>
              <a:buNone/>
              <a:defRPr/>
            </a:pPr>
            <a:r>
              <a:rPr lang="id-ID" sz="2800" dirty="0" smtClean="0">
                <a:latin typeface="Times New Roman" pitchFamily="18" charset="0"/>
                <a:cs typeface="Times New Roman" pitchFamily="18" charset="0"/>
              </a:rPr>
              <a:t>Daftar “kegiatan” </a:t>
            </a:r>
            <a:r>
              <a:rPr lang="id-ID" sz="2800" b="1" dirty="0" smtClean="0">
                <a:solidFill>
                  <a:srgbClr val="FF0000"/>
                </a:solidFill>
                <a:latin typeface="Times New Roman" pitchFamily="18" charset="0"/>
                <a:cs typeface="Times New Roman" pitchFamily="18" charset="0"/>
              </a:rPr>
              <a:t>yang dapat diambil oleh mahasiswa</a:t>
            </a:r>
            <a:r>
              <a:rPr lang="id-ID" sz="2800" dirty="0" smtClean="0">
                <a:latin typeface="Times New Roman" pitchFamily="18" charset="0"/>
                <a:cs typeface="Times New Roman" pitchFamily="18" charset="0"/>
              </a:rPr>
              <a:t> (dalam 3 semester diatas) dapat dipilih dari: </a:t>
            </a:r>
          </a:p>
          <a:p>
            <a:pPr marL="504000" indent="-324000" algn="just">
              <a:spcBef>
                <a:spcPct val="0"/>
              </a:spcBef>
              <a:buFont typeface="Wingdings 2" pitchFamily="18" charset="2"/>
              <a:buAutoNum type="alphaLcParenBoth"/>
              <a:defRPr/>
            </a:pPr>
            <a:r>
              <a:rPr lang="id-ID" sz="2800" dirty="0" smtClean="0">
                <a:latin typeface="Times New Roman" pitchFamily="18" charset="0"/>
                <a:cs typeface="Times New Roman" pitchFamily="18" charset="0"/>
              </a:rPr>
              <a:t> Program yang ditentukan pemerintah, </a:t>
            </a:r>
          </a:p>
          <a:p>
            <a:pPr marL="504000" indent="-324000" algn="just">
              <a:spcBef>
                <a:spcPct val="0"/>
              </a:spcBef>
              <a:buFont typeface="Wingdings 2" pitchFamily="18" charset="2"/>
              <a:buAutoNum type="alphaLcParenBoth"/>
              <a:defRPr/>
            </a:pPr>
            <a:r>
              <a:rPr lang="id-ID" sz="2800" dirty="0" smtClean="0">
                <a:latin typeface="Times New Roman" pitchFamily="18" charset="0"/>
                <a:cs typeface="Times New Roman" pitchFamily="18" charset="0"/>
              </a:rPr>
              <a:t> Program yang disetujui oleh rektor</a:t>
            </a:r>
          </a:p>
          <a:p>
            <a:pPr algn="just">
              <a:spcBef>
                <a:spcPct val="0"/>
              </a:spcBef>
              <a:buFont typeface="Wingdings 2" pitchFamily="18" charset="2"/>
              <a:buNone/>
              <a:defRPr/>
            </a:pPr>
            <a:endParaRPr lang="id-ID" sz="2400" dirty="0" smtClean="0">
              <a:latin typeface="Times New Roman" pitchFamily="18" charset="0"/>
              <a:cs typeface="Times New Roman" pitchFamily="18" charset="0"/>
            </a:endParaRPr>
          </a:p>
          <a:p>
            <a:pPr>
              <a:spcBef>
                <a:spcPct val="0"/>
              </a:spcBef>
              <a:buFont typeface="Wingdings 2" pitchFamily="18" charset="2"/>
              <a:buNone/>
              <a:defRPr/>
            </a:pPr>
            <a:endParaRPr lang="id-ID"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53182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533400"/>
            <a:ext cx="8229600" cy="685800"/>
          </a:xfrm>
        </p:spPr>
        <p:txBody>
          <a:bodyPr>
            <a:normAutofit fontScale="90000"/>
          </a:bodyPr>
          <a:lstStyle/>
          <a:p>
            <a:pPr algn="ctr"/>
            <a:r>
              <a:rPr lang="id-ID" sz="4000" b="1" smtClean="0">
                <a:solidFill>
                  <a:schemeClr val="tx1"/>
                </a:solidFill>
                <a:latin typeface="Times New Roman" pitchFamily="18" charset="0"/>
                <a:cs typeface="Times New Roman" pitchFamily="18" charset="0"/>
              </a:rPr>
              <a:t> </a:t>
            </a:r>
            <a:r>
              <a:rPr lang="id-ID" sz="3600" b="1" i="1" smtClean="0">
                <a:solidFill>
                  <a:schemeClr val="tx1"/>
                </a:solidFill>
                <a:latin typeface="Times New Roman" pitchFamily="18" charset="0"/>
                <a:cs typeface="Times New Roman" pitchFamily="18" charset="0"/>
              </a:rPr>
              <a:t>Hak Belajar 3 Semester diluar PS</a:t>
            </a:r>
          </a:p>
        </p:txBody>
      </p:sp>
      <p:sp>
        <p:nvSpPr>
          <p:cNvPr id="19459" name="Content Placeholder 2"/>
          <p:cNvSpPr>
            <a:spLocks noGrp="1"/>
          </p:cNvSpPr>
          <p:nvPr>
            <p:ph idx="1"/>
          </p:nvPr>
        </p:nvSpPr>
        <p:spPr>
          <a:xfrm>
            <a:off x="304800" y="1752600"/>
            <a:ext cx="8458200" cy="4038600"/>
          </a:xfrm>
        </p:spPr>
        <p:txBody>
          <a:bodyPr/>
          <a:lstStyle/>
          <a:p>
            <a:pPr algn="just">
              <a:spcBef>
                <a:spcPct val="0"/>
              </a:spcBef>
              <a:buFont typeface="Wingdings 2" pitchFamily="18" charset="2"/>
              <a:buNone/>
            </a:pPr>
            <a:r>
              <a:rPr lang="id-ID" sz="2800" smtClean="0">
                <a:latin typeface="Times New Roman" pitchFamily="18" charset="0"/>
                <a:cs typeface="Times New Roman" pitchFamily="18" charset="0"/>
              </a:rPr>
              <a:t>Penghitungan Satuan Kredit Semester untuk pembelajaran di luar kampus </a:t>
            </a:r>
            <a:r>
              <a:rPr lang="id-ID" sz="2800" b="1" i="1" smtClean="0">
                <a:solidFill>
                  <a:srgbClr val="FF0000"/>
                </a:solidFill>
                <a:latin typeface="Times New Roman" pitchFamily="18" charset="0"/>
                <a:cs typeface="Times New Roman" pitchFamily="18" charset="0"/>
              </a:rPr>
              <a:t>setara dengan 170 (seratus tujuh puluh) menit per minggu</a:t>
            </a:r>
            <a:r>
              <a:rPr lang="id-ID" sz="2800" smtClean="0">
                <a:latin typeface="Times New Roman" pitchFamily="18" charset="0"/>
                <a:cs typeface="Times New Roman" pitchFamily="18" charset="0"/>
              </a:rPr>
              <a:t> per semester.</a:t>
            </a:r>
          </a:p>
          <a:p>
            <a:pPr algn="just">
              <a:spcBef>
                <a:spcPct val="0"/>
              </a:spcBef>
              <a:buFont typeface="Wingdings 2" pitchFamily="18" charset="2"/>
              <a:buNone/>
            </a:pPr>
            <a:r>
              <a:rPr lang="id-ID" sz="2800" smtClean="0">
                <a:latin typeface="Times New Roman" pitchFamily="18" charset="0"/>
                <a:cs typeface="Times New Roman" pitchFamily="18" charset="0"/>
              </a:rPr>
              <a:t>Satu (1) SKS setara dengan 2.720 (dua ribu tujuh ratus dua puluh) menit magang di dunia kerja/industri (atau 45,33 jam atau 5,67 hari)          Bila 1 semester 20 SKS, butuh 20 minggu atau 5 bulan</a:t>
            </a:r>
          </a:p>
          <a:p>
            <a:pPr algn="just">
              <a:spcBef>
                <a:spcPct val="0"/>
              </a:spcBef>
              <a:buFont typeface="Wingdings 2" pitchFamily="18" charset="2"/>
              <a:buNone/>
            </a:pPr>
            <a:endParaRPr lang="id-ID" sz="2400" smtClean="0">
              <a:latin typeface="Times New Roman" pitchFamily="18" charset="0"/>
              <a:cs typeface="Times New Roman" pitchFamily="18" charset="0"/>
            </a:endParaRPr>
          </a:p>
          <a:p>
            <a:pPr>
              <a:spcBef>
                <a:spcPct val="0"/>
              </a:spcBef>
              <a:buFont typeface="Wingdings 2" pitchFamily="18" charset="2"/>
              <a:buNone/>
            </a:pPr>
            <a:r>
              <a:rPr lang="id-ID" sz="2800" smtClean="0">
                <a:latin typeface="Times New Roman" pitchFamily="18" charset="0"/>
                <a:cs typeface="Times New Roman" pitchFamily="18" charset="0"/>
              </a:rPr>
              <a:t>*</a:t>
            </a:r>
            <a:r>
              <a:rPr lang="id-ID" sz="2400" i="1" smtClean="0">
                <a:latin typeface="Times New Roman" pitchFamily="18" charset="0"/>
                <a:cs typeface="Times New Roman" pitchFamily="18" charset="0"/>
              </a:rPr>
              <a:t>bila sehari 8 jam</a:t>
            </a:r>
          </a:p>
        </p:txBody>
      </p:sp>
      <p:sp>
        <p:nvSpPr>
          <p:cNvPr id="2" name="Right Arrow 1"/>
          <p:cNvSpPr/>
          <p:nvPr/>
        </p:nvSpPr>
        <p:spPr>
          <a:xfrm>
            <a:off x="4419600" y="4070350"/>
            <a:ext cx="579438"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p14="http://schemas.microsoft.com/office/powerpoint/2010/main" val="262192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533400"/>
            <a:ext cx="8229600" cy="838200"/>
          </a:xfrm>
        </p:spPr>
        <p:txBody>
          <a:bodyPr/>
          <a:lstStyle/>
          <a:p>
            <a:pPr algn="ctr"/>
            <a:r>
              <a:rPr lang="id-ID" sz="4000" b="1" smtClean="0">
                <a:solidFill>
                  <a:schemeClr val="tx1"/>
                </a:solidFill>
                <a:latin typeface="Times New Roman" pitchFamily="18" charset="0"/>
                <a:cs typeface="Times New Roman" pitchFamily="18" charset="0"/>
              </a:rPr>
              <a:t> </a:t>
            </a:r>
            <a:r>
              <a:rPr lang="id-ID" sz="4000" b="1" i="1" smtClean="0">
                <a:solidFill>
                  <a:schemeClr val="tx1"/>
                </a:solidFill>
                <a:latin typeface="Times New Roman" pitchFamily="18" charset="0"/>
                <a:cs typeface="Times New Roman" pitchFamily="18" charset="0"/>
              </a:rPr>
              <a:t>Hak Belajar 3 Semester diluar PS</a:t>
            </a:r>
          </a:p>
        </p:txBody>
      </p:sp>
      <p:sp>
        <p:nvSpPr>
          <p:cNvPr id="20483" name="Content Placeholder 2"/>
          <p:cNvSpPr>
            <a:spLocks noGrp="1"/>
          </p:cNvSpPr>
          <p:nvPr>
            <p:ph idx="1"/>
          </p:nvPr>
        </p:nvSpPr>
        <p:spPr>
          <a:xfrm>
            <a:off x="304800" y="1676400"/>
            <a:ext cx="8229600" cy="4343400"/>
          </a:xfrm>
        </p:spPr>
        <p:txBody>
          <a:bodyPr/>
          <a:lstStyle/>
          <a:p>
            <a:pPr>
              <a:spcBef>
                <a:spcPct val="0"/>
              </a:spcBef>
              <a:buFont typeface="Wingdings 2" pitchFamily="18" charset="2"/>
              <a:buNone/>
            </a:pPr>
            <a:r>
              <a:rPr lang="id-ID" sz="3200" smtClean="0">
                <a:latin typeface="Times New Roman" pitchFamily="18" charset="0"/>
                <a:cs typeface="Times New Roman" pitchFamily="18" charset="0"/>
              </a:rPr>
              <a:t>Dosen sebagai PENGGERAK: Dosen memfasilitasi pembelajaran mahasiswa secara independen.</a:t>
            </a:r>
          </a:p>
          <a:p>
            <a:pPr>
              <a:spcBef>
                <a:spcPct val="0"/>
              </a:spcBef>
              <a:buFont typeface="Wingdings 2" pitchFamily="18" charset="2"/>
              <a:buNone/>
            </a:pPr>
            <a:r>
              <a:rPr lang="id-ID" sz="3200" smtClean="0">
                <a:latin typeface="Times New Roman" pitchFamily="18" charset="0"/>
                <a:cs typeface="Times New Roman" pitchFamily="18" charset="0"/>
              </a:rPr>
              <a:t>Gunakan bentuk non-kuliah: magang, KKN, menghadirkan praktisi (dosen dari industri; bila perlu di RPL-kan, </a:t>
            </a:r>
            <a:r>
              <a:rPr lang="id-ID" sz="3200" i="1" smtClean="0">
                <a:latin typeface="Times New Roman" pitchFamily="18" charset="0"/>
                <a:cs typeface="Times New Roman" pitchFamily="18" charset="0"/>
              </a:rPr>
              <a:t>Rekognisi Pembelajaran Lampau</a:t>
            </a:r>
            <a:r>
              <a:rPr lang="id-ID" sz="3200" smtClean="0">
                <a:latin typeface="Times New Roman" pitchFamily="18" charset="0"/>
                <a:cs typeface="Times New Roman" pitchFamily="18" charset="0"/>
              </a:rPr>
              <a:t>), project melibatkan mahasiswa. </a:t>
            </a:r>
          </a:p>
        </p:txBody>
      </p:sp>
    </p:spTree>
    <p:extLst>
      <p:ext uri="{BB962C8B-B14F-4D97-AF65-F5344CB8AC3E}">
        <p14:creationId xmlns:p14="http://schemas.microsoft.com/office/powerpoint/2010/main" val="1432477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533400"/>
            <a:ext cx="8229600" cy="838200"/>
          </a:xfrm>
        </p:spPr>
        <p:txBody>
          <a:bodyPr/>
          <a:lstStyle/>
          <a:p>
            <a:pPr algn="ctr"/>
            <a:r>
              <a:rPr lang="id-ID" sz="4000" b="1" smtClean="0">
                <a:solidFill>
                  <a:schemeClr val="tx1"/>
                </a:solidFill>
                <a:latin typeface="Times New Roman" pitchFamily="18" charset="0"/>
                <a:cs typeface="Times New Roman" pitchFamily="18" charset="0"/>
              </a:rPr>
              <a:t> </a:t>
            </a:r>
            <a:r>
              <a:rPr lang="id-ID" sz="4000" b="1" i="1" smtClean="0">
                <a:solidFill>
                  <a:schemeClr val="tx1"/>
                </a:solidFill>
                <a:latin typeface="Times New Roman" pitchFamily="18" charset="0"/>
                <a:cs typeface="Times New Roman" pitchFamily="18" charset="0"/>
              </a:rPr>
              <a:t>Hak Belajar 3 Semester diluar PS</a:t>
            </a:r>
          </a:p>
        </p:txBody>
      </p:sp>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8" y="1905000"/>
            <a:ext cx="4652962" cy="152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402013"/>
            <a:ext cx="466248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4222750"/>
            <a:ext cx="473868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2517775"/>
            <a:ext cx="3429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196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457200"/>
          </a:xfrm>
        </p:spPr>
        <p:txBody>
          <a:bodyPr>
            <a:normAutofit fontScale="90000"/>
          </a:bodyPr>
          <a:lstStyle/>
          <a:p>
            <a:pPr algn="ctr"/>
            <a:r>
              <a:rPr lang="id-ID" sz="2800" smtClean="0">
                <a:latin typeface="Times New Roman" pitchFamily="18" charset="0"/>
                <a:cs typeface="Times New Roman" pitchFamily="18" charset="0"/>
              </a:rPr>
              <a:t>Permendikbud No.3 tahun 2020</a:t>
            </a: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143000"/>
            <a:ext cx="9007475"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55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685800"/>
            <a:ext cx="8229600" cy="990600"/>
          </a:xfrm>
        </p:spPr>
        <p:txBody>
          <a:bodyPr>
            <a:normAutofit fontScale="90000"/>
          </a:bodyPr>
          <a:lstStyle/>
          <a:p>
            <a:pPr algn="ctr" eaLnBrk="1" hangingPunct="1"/>
            <a:r>
              <a:rPr lang="id-ID" sz="2800" b="1" i="1" smtClean="0">
                <a:solidFill>
                  <a:srgbClr val="FF0000"/>
                </a:solidFill>
                <a:latin typeface="Times New Roman" pitchFamily="18" charset="0"/>
                <a:cs typeface="Times New Roman" pitchFamily="18" charset="0"/>
              </a:rPr>
              <a:t>Merdeka Belajar Kampus Merdeka </a:t>
            </a:r>
            <a:r>
              <a:rPr lang="id-ID" sz="4000" b="1" i="1" smtClean="0">
                <a:solidFill>
                  <a:srgbClr val="002060"/>
                </a:solidFill>
                <a:latin typeface="Times New Roman" pitchFamily="18" charset="0"/>
                <a:cs typeface="Times New Roman" pitchFamily="18" charset="0"/>
              </a:rPr>
              <a:t/>
            </a:r>
            <a:br>
              <a:rPr lang="id-ID" sz="4000" b="1" i="1" smtClean="0">
                <a:solidFill>
                  <a:srgbClr val="002060"/>
                </a:solidFill>
                <a:latin typeface="Times New Roman" pitchFamily="18" charset="0"/>
                <a:cs typeface="Times New Roman" pitchFamily="18" charset="0"/>
              </a:rPr>
            </a:br>
            <a:r>
              <a:rPr lang="id-ID" sz="1800" b="1" i="1" smtClean="0">
                <a:solidFill>
                  <a:srgbClr val="002060"/>
                </a:solidFill>
                <a:latin typeface="Times New Roman" pitchFamily="18" charset="0"/>
                <a:cs typeface="Times New Roman" pitchFamily="18" charset="0"/>
              </a:rPr>
              <a:t>Design Kurikulum</a:t>
            </a:r>
            <a:br>
              <a:rPr lang="id-ID" sz="1800" b="1" i="1" smtClean="0">
                <a:solidFill>
                  <a:srgbClr val="002060"/>
                </a:solidFill>
                <a:latin typeface="Times New Roman" pitchFamily="18" charset="0"/>
                <a:cs typeface="Times New Roman" pitchFamily="18" charset="0"/>
              </a:rPr>
            </a:br>
            <a:endParaRPr lang="id-ID" sz="1800" b="1" i="1" smtClean="0">
              <a:solidFill>
                <a:srgbClr val="002060"/>
              </a:solidFill>
              <a:latin typeface="Times New Roman" pitchFamily="18" charset="0"/>
              <a:cs typeface="Times New Roman" pitchFamily="18" charset="0"/>
            </a:endParaRPr>
          </a:p>
        </p:txBody>
      </p:sp>
      <p:sp>
        <p:nvSpPr>
          <p:cNvPr id="6147" name="Subtitle 2"/>
          <p:cNvSpPr>
            <a:spLocks noGrp="1"/>
          </p:cNvSpPr>
          <p:nvPr>
            <p:ph idx="1"/>
          </p:nvPr>
        </p:nvSpPr>
        <p:spPr>
          <a:xfrm>
            <a:off x="457200" y="2057400"/>
            <a:ext cx="8229600" cy="4114800"/>
          </a:xfrm>
        </p:spPr>
        <p:txBody>
          <a:bodyPr/>
          <a:lstStyle/>
          <a:p>
            <a:pPr marL="0" indent="0" algn="ctr" eaLnBrk="1" hangingPunct="1">
              <a:spcBef>
                <a:spcPct val="0"/>
              </a:spcBef>
              <a:buFont typeface="Wingdings 2" pitchFamily="18" charset="2"/>
              <a:buNone/>
            </a:pPr>
            <a:r>
              <a:rPr lang="en-US" sz="3600" b="1" dirty="0" smtClean="0">
                <a:latin typeface="Times New Roman" pitchFamily="18" charset="0"/>
                <a:cs typeface="Times New Roman" pitchFamily="18" charset="0"/>
              </a:rPr>
              <a:t>Yang </a:t>
            </a:r>
            <a:r>
              <a:rPr lang="en-US" sz="3600" b="1" dirty="0" err="1" smtClean="0">
                <a:latin typeface="Times New Roman" pitchFamily="18" charset="0"/>
                <a:cs typeface="Times New Roman" pitchFamily="18" charset="0"/>
              </a:rPr>
              <a:t>bertahan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bukan</a:t>
            </a:r>
            <a:r>
              <a:rPr lang="en-US" sz="3600" b="1" dirty="0" smtClean="0">
                <a:latin typeface="Times New Roman" pitchFamily="18" charset="0"/>
                <a:cs typeface="Times New Roman" pitchFamily="18" charset="0"/>
              </a:rPr>
              <a:t> yang paling </a:t>
            </a:r>
            <a:r>
              <a:rPr lang="en-US" sz="3600" b="1" dirty="0" err="1" smtClean="0">
                <a:latin typeface="Times New Roman" pitchFamily="18" charset="0"/>
                <a:cs typeface="Times New Roman" pitchFamily="18" charset="0"/>
              </a:rPr>
              <a:t>kuat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tetapi</a:t>
            </a:r>
            <a:r>
              <a:rPr lang="en-US" sz="3600" b="1" dirty="0" smtClean="0">
                <a:latin typeface="Times New Roman" pitchFamily="18" charset="0"/>
                <a:cs typeface="Times New Roman" pitchFamily="18" charset="0"/>
              </a:rPr>
              <a:t> yang </a:t>
            </a:r>
            <a:r>
              <a:rPr lang="en-US" sz="3600" b="1" dirty="0" err="1" smtClean="0">
                <a:latin typeface="Times New Roman" pitchFamily="18" charset="0"/>
                <a:cs typeface="Times New Roman" pitchFamily="18" charset="0"/>
              </a:rPr>
              <a:t>bisa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beradaptasi</a:t>
            </a:r>
            <a:endParaRPr lang="id-ID" sz="4000"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8574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PERATURAN REKTOR NO 31</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lphaLcPeriod"/>
            </a:pPr>
            <a:r>
              <a:rPr lang="en-US" dirty="0" err="1" smtClean="0"/>
              <a:t>pertukaran</a:t>
            </a:r>
            <a:r>
              <a:rPr lang="en-US" dirty="0" smtClean="0"/>
              <a:t> </a:t>
            </a:r>
            <a:r>
              <a:rPr lang="en-US" dirty="0" err="1" smtClean="0"/>
              <a:t>pelajar</a:t>
            </a:r>
            <a:r>
              <a:rPr lang="en-US" dirty="0" smtClean="0"/>
              <a:t> </a:t>
            </a:r>
          </a:p>
          <a:p>
            <a:pPr marL="514350" indent="-514350">
              <a:buAutoNum type="alphaLcPeriod"/>
            </a:pPr>
            <a:r>
              <a:rPr lang="en-US" dirty="0" err="1" smtClean="0"/>
              <a:t>magang</a:t>
            </a:r>
            <a:r>
              <a:rPr lang="en-US" dirty="0" smtClean="0"/>
              <a:t>/</a:t>
            </a:r>
            <a:r>
              <a:rPr lang="en-US" dirty="0" err="1" smtClean="0"/>
              <a:t>praktik</a:t>
            </a:r>
            <a:r>
              <a:rPr lang="en-US" dirty="0" smtClean="0"/>
              <a:t> </a:t>
            </a:r>
            <a:r>
              <a:rPr lang="en-US" dirty="0" err="1" smtClean="0"/>
              <a:t>kerja</a:t>
            </a:r>
            <a:r>
              <a:rPr lang="en-US" dirty="0" smtClean="0"/>
              <a:t>; </a:t>
            </a:r>
          </a:p>
          <a:p>
            <a:pPr marL="514350" indent="-514350">
              <a:buAutoNum type="alphaLcPeriod"/>
            </a:pPr>
            <a:r>
              <a:rPr lang="en-US" dirty="0" err="1" smtClean="0"/>
              <a:t>asistensi</a:t>
            </a:r>
            <a:r>
              <a:rPr lang="en-US" dirty="0" smtClean="0"/>
              <a:t> </a:t>
            </a:r>
            <a:r>
              <a:rPr lang="en-US" dirty="0" err="1" smtClean="0"/>
              <a:t>mengajar</a:t>
            </a:r>
            <a:r>
              <a:rPr lang="en-US" dirty="0" smtClean="0"/>
              <a:t> di </a:t>
            </a:r>
            <a:r>
              <a:rPr lang="en-US" dirty="0" err="1" smtClean="0"/>
              <a:t>satuan</a:t>
            </a:r>
            <a:r>
              <a:rPr lang="en-US" dirty="0" smtClean="0"/>
              <a:t> </a:t>
            </a:r>
            <a:r>
              <a:rPr lang="en-US" dirty="0" err="1" smtClean="0"/>
              <a:t>pendidikan</a:t>
            </a:r>
            <a:r>
              <a:rPr lang="en-US" dirty="0" smtClean="0"/>
              <a:t>; </a:t>
            </a:r>
          </a:p>
          <a:p>
            <a:pPr marL="514350" indent="-514350">
              <a:buAutoNum type="alphaLcPeriod"/>
            </a:pPr>
            <a:r>
              <a:rPr lang="en-US" dirty="0" err="1" smtClean="0"/>
              <a:t>penelitiar</a:t>
            </a:r>
            <a:r>
              <a:rPr lang="en-US" dirty="0" smtClean="0"/>
              <a:t>/</a:t>
            </a:r>
            <a:r>
              <a:rPr lang="en-US" dirty="0" err="1" smtClean="0"/>
              <a:t>riset</a:t>
            </a:r>
            <a:r>
              <a:rPr lang="en-US" dirty="0" smtClean="0"/>
              <a:t>; </a:t>
            </a:r>
          </a:p>
          <a:p>
            <a:pPr marL="514350" indent="-514350">
              <a:buAutoNum type="alphaLcPeriod"/>
            </a:pPr>
            <a:r>
              <a:rPr lang="en-US" dirty="0" err="1" smtClean="0"/>
              <a:t>proyek</a:t>
            </a:r>
            <a:r>
              <a:rPr lang="en-US" dirty="0" smtClean="0"/>
              <a:t> </a:t>
            </a:r>
            <a:r>
              <a:rPr lang="en-US" dirty="0" err="1" smtClean="0"/>
              <a:t>kemanusiaan</a:t>
            </a:r>
            <a:r>
              <a:rPr lang="en-US" dirty="0" smtClean="0"/>
              <a:t>; </a:t>
            </a:r>
          </a:p>
          <a:p>
            <a:pPr marL="514350" indent="-514350">
              <a:buAutoNum type="alphaLcPeriod"/>
            </a:pPr>
            <a:r>
              <a:rPr lang="en-US" dirty="0" err="1" smtClean="0"/>
              <a:t>kegiatan</a:t>
            </a:r>
            <a:r>
              <a:rPr lang="en-US" dirty="0" smtClean="0"/>
              <a:t> </a:t>
            </a:r>
            <a:r>
              <a:rPr lang="en-US" dirty="0" err="1" smtClean="0"/>
              <a:t>wirausaha</a:t>
            </a:r>
            <a:r>
              <a:rPr lang="en-US" dirty="0" smtClean="0"/>
              <a:t>; </a:t>
            </a:r>
          </a:p>
          <a:p>
            <a:pPr marL="514350" indent="-514350">
              <a:buAutoNum type="alphaLcPeriod"/>
            </a:pPr>
            <a:r>
              <a:rPr lang="en-US" dirty="0" err="1" smtClean="0"/>
              <a:t>studi</a:t>
            </a:r>
            <a:r>
              <a:rPr lang="en-US" dirty="0" smtClean="0"/>
              <a:t>/</a:t>
            </a:r>
            <a:r>
              <a:rPr lang="en-US" dirty="0" err="1" smtClean="0"/>
              <a:t>proyekindependen</a:t>
            </a:r>
            <a:r>
              <a:rPr lang="en-US" dirty="0" smtClean="0"/>
              <a:t>; </a:t>
            </a:r>
          </a:p>
          <a:p>
            <a:pPr marL="514350" indent="-514350">
              <a:buAutoNum type="alphaLcPeriod"/>
            </a:pPr>
            <a:r>
              <a:rPr lang="en-US" dirty="0" err="1" smtClean="0"/>
              <a:t>membangun</a:t>
            </a:r>
            <a:r>
              <a:rPr lang="en-US" dirty="0" smtClean="0"/>
              <a:t> </a:t>
            </a:r>
            <a:r>
              <a:rPr lang="en-US" dirty="0" err="1" smtClean="0"/>
              <a:t>desa,KKN</a:t>
            </a:r>
            <a:r>
              <a:rPr lang="en-US" dirty="0" smtClean="0"/>
              <a:t> </a:t>
            </a:r>
            <a:r>
              <a:rPr lang="en-US" dirty="0" err="1" smtClean="0"/>
              <a:t>tematik</a:t>
            </a:r>
            <a:r>
              <a:rPr lang="en-US" dirty="0" smtClean="0"/>
              <a:t>; </a:t>
            </a:r>
          </a:p>
          <a:p>
            <a:pPr marL="514350" indent="-514350">
              <a:buAutoNum type="alphaLcPeriod"/>
            </a:pPr>
            <a:r>
              <a:rPr lang="en-US" dirty="0" err="1" smtClean="0"/>
              <a:t>pelatihan</a:t>
            </a:r>
            <a:r>
              <a:rPr lang="en-US" dirty="0" smtClean="0"/>
              <a:t> </a:t>
            </a:r>
            <a:r>
              <a:rPr lang="en-US" dirty="0" err="1" smtClean="0"/>
              <a:t>militer</a:t>
            </a:r>
            <a:r>
              <a:rPr lang="en-US" dirty="0" smtClean="0"/>
              <a:t> (</a:t>
            </a:r>
            <a:r>
              <a:rPr lang="en-US" dirty="0" err="1" smtClean="0"/>
              <a:t>bela</a:t>
            </a:r>
            <a:r>
              <a:rPr lang="en-US" dirty="0" smtClean="0"/>
              <a:t> Negara); </a:t>
            </a:r>
            <a:r>
              <a:rPr lang="en-US" dirty="0" err="1" smtClean="0"/>
              <a:t>dan</a:t>
            </a:r>
            <a:r>
              <a:rPr lang="en-US" dirty="0" smtClean="0"/>
              <a:t> </a:t>
            </a:r>
          </a:p>
          <a:p>
            <a:pPr marL="514350" indent="-514350">
              <a:buAutoNum type="alphaLcPeriod"/>
            </a:pPr>
            <a:r>
              <a:rPr lang="en-US" dirty="0" err="1" smtClean="0"/>
              <a:t>bentuk</a:t>
            </a:r>
            <a:r>
              <a:rPr lang="en-US" dirty="0" smtClean="0"/>
              <a:t> lain yang </a:t>
            </a:r>
            <a:r>
              <a:rPr lang="en-US" dirty="0" err="1" smtClean="0"/>
              <a:t>ditetapkan</a:t>
            </a:r>
            <a:r>
              <a:rPr lang="en-US" dirty="0" smtClean="0"/>
              <a:t> </a:t>
            </a:r>
            <a:r>
              <a:rPr lang="en-US" dirty="0" err="1" smtClean="0"/>
              <a:t>oleh</a:t>
            </a:r>
            <a:r>
              <a:rPr lang="en-US" dirty="0" smtClean="0"/>
              <a:t> </a:t>
            </a:r>
            <a:r>
              <a:rPr lang="en-US" dirty="0" err="1" smtClean="0"/>
              <a:t>rektor</a:t>
            </a:r>
            <a:r>
              <a:rPr lang="en-US" dirty="0" smtClean="0"/>
              <a:t>.</a:t>
            </a:r>
            <a:endParaRPr lang="en-US" dirty="0"/>
          </a:p>
        </p:txBody>
      </p:sp>
    </p:spTree>
    <p:extLst>
      <p:ext uri="{BB962C8B-B14F-4D97-AF65-F5344CB8AC3E}">
        <p14:creationId xmlns:p14="http://schemas.microsoft.com/office/powerpoint/2010/main" val="232307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533400"/>
            <a:ext cx="8229600" cy="914400"/>
          </a:xfrm>
        </p:spPr>
        <p:txBody>
          <a:bodyPr/>
          <a:lstStyle/>
          <a:p>
            <a:pPr algn="ctr"/>
            <a:r>
              <a:rPr lang="id-ID" sz="3600" b="1" smtClean="0">
                <a:solidFill>
                  <a:srgbClr val="FF0000"/>
                </a:solidFill>
                <a:latin typeface="Times New Roman" pitchFamily="18" charset="0"/>
                <a:cs typeface="Times New Roman" pitchFamily="18" charset="0"/>
              </a:rPr>
              <a:t>Design Kurikulum S1 </a:t>
            </a:r>
            <a:r>
              <a:rPr lang="id-ID" sz="3600" b="1" i="1" smtClean="0">
                <a:solidFill>
                  <a:srgbClr val="FF0000"/>
                </a:solidFill>
                <a:latin typeface="Times New Roman" pitchFamily="18" charset="0"/>
                <a:cs typeface="Times New Roman" pitchFamily="18" charset="0"/>
              </a:rPr>
              <a:t>Kampus Merdeka</a:t>
            </a:r>
          </a:p>
        </p:txBody>
      </p:sp>
      <p:sp>
        <p:nvSpPr>
          <p:cNvPr id="22531" name="Content Placeholder 2"/>
          <p:cNvSpPr>
            <a:spLocks noGrp="1"/>
          </p:cNvSpPr>
          <p:nvPr>
            <p:ph idx="1"/>
          </p:nvPr>
        </p:nvSpPr>
        <p:spPr>
          <a:xfrm>
            <a:off x="304800" y="1600200"/>
            <a:ext cx="8534400" cy="4419600"/>
          </a:xfrm>
        </p:spPr>
        <p:txBody>
          <a:bodyPr/>
          <a:lstStyle/>
          <a:p>
            <a:pPr algn="just">
              <a:buFont typeface="Wingdings 2" pitchFamily="18" charset="2"/>
              <a:buNone/>
              <a:defRPr/>
            </a:pPr>
            <a:r>
              <a:rPr lang="id-ID" sz="2800" dirty="0" smtClean="0">
                <a:latin typeface="Times New Roman" pitchFamily="18" charset="0"/>
                <a:cs typeface="Times New Roman" pitchFamily="18" charset="0"/>
              </a:rPr>
              <a:t>Ada 2 alternatif utama dalam kurikulum:</a:t>
            </a:r>
          </a:p>
          <a:p>
            <a:pPr marL="514350" indent="-514350" algn="just">
              <a:buFont typeface="Wingdings 2" pitchFamily="18" charset="2"/>
              <a:buAutoNum type="arabicPeriod"/>
              <a:defRPr/>
            </a:pPr>
            <a:r>
              <a:rPr lang="id-ID" sz="2800" dirty="0" smtClean="0">
                <a:latin typeface="Times New Roman" pitchFamily="18" charset="0"/>
                <a:cs typeface="Times New Roman" pitchFamily="18" charset="0"/>
              </a:rPr>
              <a:t>Mahasiswa </a:t>
            </a:r>
            <a:r>
              <a:rPr lang="id-ID" sz="2800" b="1" dirty="0" smtClean="0">
                <a:solidFill>
                  <a:srgbClr val="FF0000"/>
                </a:solidFill>
                <a:latin typeface="Times New Roman" pitchFamily="18" charset="0"/>
                <a:cs typeface="Times New Roman" pitchFamily="18" charset="0"/>
              </a:rPr>
              <a:t>tidak mempergunakan </a:t>
            </a:r>
            <a:r>
              <a:rPr lang="id-ID" sz="2800" dirty="0" smtClean="0">
                <a:latin typeface="Times New Roman" pitchFamily="18" charset="0"/>
                <a:cs typeface="Times New Roman" pitchFamily="18" charset="0"/>
              </a:rPr>
              <a:t>hak tiga (3) semester diluar PS sendiri: Kurikulum S1 full di PS kampus sendiri;</a:t>
            </a:r>
          </a:p>
          <a:p>
            <a:pPr marL="514350" indent="-514350" algn="just">
              <a:buFont typeface="Wingdings 2" pitchFamily="18" charset="2"/>
              <a:buAutoNum type="arabicPeriod"/>
              <a:defRPr/>
            </a:pPr>
            <a:r>
              <a:rPr lang="id-ID" sz="2800" dirty="0" smtClean="0">
                <a:latin typeface="Times New Roman" pitchFamily="18" charset="0"/>
                <a:cs typeface="Times New Roman" pitchFamily="18" charset="0"/>
              </a:rPr>
              <a:t>Mahasiswa </a:t>
            </a:r>
            <a:r>
              <a:rPr lang="id-ID" sz="2800" b="1" dirty="0" smtClean="0">
                <a:solidFill>
                  <a:srgbClr val="FF0000"/>
                </a:solidFill>
                <a:latin typeface="Times New Roman" pitchFamily="18" charset="0"/>
                <a:cs typeface="Times New Roman" pitchFamily="18" charset="0"/>
              </a:rPr>
              <a:t>mempergunakan hak </a:t>
            </a:r>
            <a:r>
              <a:rPr lang="id-ID" sz="2800" dirty="0" smtClean="0">
                <a:latin typeface="Times New Roman" pitchFamily="18" charset="0"/>
                <a:cs typeface="Times New Roman" pitchFamily="18" charset="0"/>
              </a:rPr>
              <a:t>tiga (3) atau kurang semester diluar PS sendiri*.</a:t>
            </a:r>
            <a:endParaRPr lang="id-ID" sz="2800" dirty="0">
              <a:latin typeface="Times New Roman" pitchFamily="18" charset="0"/>
              <a:cs typeface="Times New Roman" pitchFamily="18" charset="0"/>
            </a:endParaRPr>
          </a:p>
          <a:p>
            <a:pPr marL="0" indent="0" algn="just">
              <a:buFont typeface="Wingdings 2" pitchFamily="18" charset="2"/>
              <a:buNone/>
              <a:defRPr/>
            </a:pPr>
            <a:endParaRPr lang="id-ID" sz="1800" dirty="0" smtClean="0">
              <a:latin typeface="Times New Roman" pitchFamily="18" charset="0"/>
              <a:cs typeface="Times New Roman" pitchFamily="18" charset="0"/>
            </a:endParaRPr>
          </a:p>
          <a:p>
            <a:pPr marL="0" indent="0" algn="just">
              <a:buFont typeface="Wingdings 2" pitchFamily="18" charset="2"/>
              <a:buNone/>
              <a:defRPr/>
            </a:pPr>
            <a:r>
              <a:rPr lang="id-ID" sz="1800" dirty="0" smtClean="0">
                <a:latin typeface="Times New Roman" pitchFamily="18" charset="0"/>
                <a:cs typeface="Times New Roman" pitchFamily="18" charset="0"/>
              </a:rPr>
              <a:t>Note:</a:t>
            </a:r>
          </a:p>
          <a:p>
            <a:pPr marL="0" indent="0" algn="just">
              <a:buFont typeface="Wingdings 2" pitchFamily="18" charset="2"/>
              <a:buNone/>
              <a:defRPr/>
            </a:pPr>
            <a:r>
              <a:rPr lang="id-ID" sz="1800" dirty="0" smtClean="0">
                <a:latin typeface="Times New Roman" pitchFamily="18" charset="0"/>
                <a:cs typeface="Times New Roman" pitchFamily="18" charset="0"/>
              </a:rPr>
              <a:t>Syarat Umum Kampus Merdeka untuk PT atau Mahasiswa adalah:</a:t>
            </a:r>
          </a:p>
          <a:p>
            <a:pPr marL="342900" indent="-342900" algn="just">
              <a:spcBef>
                <a:spcPts val="0"/>
              </a:spcBef>
              <a:buFont typeface="Wingdings 2" pitchFamily="18" charset="2"/>
              <a:buAutoNum type="arabicPeriod"/>
              <a:defRPr/>
            </a:pPr>
            <a:r>
              <a:rPr lang="id-ID" sz="1800" dirty="0" smtClean="0">
                <a:latin typeface="Times New Roman" pitchFamily="18" charset="0"/>
                <a:cs typeface="Times New Roman" pitchFamily="18" charset="0"/>
              </a:rPr>
              <a:t>Mahasiswa berasal dari Program Studi yang terakreditasi. </a:t>
            </a:r>
          </a:p>
          <a:p>
            <a:pPr marL="342900" indent="-342900" algn="just">
              <a:spcBef>
                <a:spcPts val="0"/>
              </a:spcBef>
              <a:buFont typeface="Wingdings 2" pitchFamily="18" charset="2"/>
              <a:buAutoNum type="arabicPeriod"/>
              <a:defRPr/>
            </a:pPr>
            <a:r>
              <a:rPr lang="id-ID" sz="1800" dirty="0" smtClean="0">
                <a:latin typeface="Times New Roman" pitchFamily="18" charset="0"/>
                <a:cs typeface="Times New Roman" pitchFamily="18" charset="0"/>
              </a:rPr>
              <a:t>Mahasiswa Aktif yang terdaftar pada PDDikti</a:t>
            </a:r>
          </a:p>
          <a:p>
            <a:pPr marL="0" indent="0" algn="just">
              <a:spcBef>
                <a:spcPts val="0"/>
              </a:spcBef>
              <a:buFont typeface="Wingdings 2" pitchFamily="18" charset="2"/>
              <a:buNone/>
              <a:defRPr/>
            </a:pPr>
            <a:endParaRPr lang="id-ID"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66869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533400"/>
            <a:ext cx="8229600" cy="685800"/>
          </a:xfrm>
        </p:spPr>
        <p:txBody>
          <a:bodyPr/>
          <a:lstStyle/>
          <a:p>
            <a:pPr algn="ctr"/>
            <a:r>
              <a:rPr lang="id-ID" sz="3600" b="1" smtClean="0">
                <a:solidFill>
                  <a:srgbClr val="FF0000"/>
                </a:solidFill>
                <a:latin typeface="Times New Roman" pitchFamily="18" charset="0"/>
                <a:cs typeface="Times New Roman" pitchFamily="18" charset="0"/>
              </a:rPr>
              <a:t>Design Kurikulum S1 </a:t>
            </a:r>
            <a:r>
              <a:rPr lang="id-ID" sz="3600" b="1" i="1" smtClean="0">
                <a:solidFill>
                  <a:srgbClr val="FF0000"/>
                </a:solidFill>
                <a:latin typeface="Times New Roman" pitchFamily="18" charset="0"/>
                <a:cs typeface="Times New Roman" pitchFamily="18" charset="0"/>
              </a:rPr>
              <a:t>Kampus Merdeka</a:t>
            </a:r>
          </a:p>
        </p:txBody>
      </p:sp>
      <p:sp>
        <p:nvSpPr>
          <p:cNvPr id="22531" name="Content Placeholder 2"/>
          <p:cNvSpPr>
            <a:spLocks noGrp="1"/>
          </p:cNvSpPr>
          <p:nvPr>
            <p:ph idx="1"/>
          </p:nvPr>
        </p:nvSpPr>
        <p:spPr>
          <a:xfrm>
            <a:off x="304800" y="1371600"/>
            <a:ext cx="8534400" cy="4800600"/>
          </a:xfrm>
        </p:spPr>
        <p:txBody>
          <a:bodyPr/>
          <a:lstStyle/>
          <a:p>
            <a:pPr marL="0" indent="0" algn="just">
              <a:buFont typeface="Wingdings 2" pitchFamily="18" charset="2"/>
              <a:buNone/>
              <a:defRPr/>
            </a:pPr>
            <a:r>
              <a:rPr lang="id-ID" sz="2800" dirty="0" smtClean="0">
                <a:latin typeface="Times New Roman" pitchFamily="18" charset="0"/>
                <a:cs typeface="Times New Roman" pitchFamily="18" charset="0"/>
              </a:rPr>
              <a:t>Design/Rancangan Kurikulum untuk mahasiswa yang menggunakan hak:</a:t>
            </a:r>
          </a:p>
          <a:p>
            <a:pPr marL="252000" indent="-288000" algn="just">
              <a:spcBef>
                <a:spcPts val="0"/>
              </a:spcBef>
              <a:buFont typeface="Wingdings 2" pitchFamily="18" charset="2"/>
              <a:buAutoNum type="arabicPeriod"/>
              <a:defRPr/>
            </a:pPr>
            <a:r>
              <a:rPr lang="id-ID" sz="2400" dirty="0" smtClean="0">
                <a:latin typeface="Times New Roman" pitchFamily="18" charset="0"/>
                <a:cs typeface="Times New Roman" pitchFamily="18" charset="0"/>
              </a:rPr>
              <a:t>Mata kuliah selama lima (5) semester merupakan </a:t>
            </a:r>
            <a:r>
              <a:rPr lang="id-ID" sz="2400" b="1" i="1" dirty="0" smtClean="0">
                <a:solidFill>
                  <a:srgbClr val="FF0000"/>
                </a:solidFill>
                <a:latin typeface="Times New Roman" pitchFamily="18" charset="0"/>
                <a:cs typeface="Times New Roman" pitchFamily="18" charset="0"/>
              </a:rPr>
              <a:t>Mata Kuliah Inti dari PS (Core Courses) </a:t>
            </a:r>
            <a:r>
              <a:rPr lang="id-ID" sz="2400" dirty="0" smtClean="0">
                <a:latin typeface="Times New Roman" pitchFamily="18" charset="0"/>
                <a:cs typeface="Times New Roman" pitchFamily="18" charset="0"/>
              </a:rPr>
              <a:t>dan</a:t>
            </a:r>
            <a:r>
              <a:rPr lang="id-ID" sz="2400" b="1" i="1" dirty="0" smtClean="0">
                <a:solidFill>
                  <a:srgbClr val="FF0000"/>
                </a:solidFill>
                <a:latin typeface="Times New Roman" pitchFamily="18" charset="0"/>
                <a:cs typeface="Times New Roman" pitchFamily="18" charset="0"/>
              </a:rPr>
              <a:t> Mata Kuliah kekhususan PT asal;</a:t>
            </a:r>
          </a:p>
          <a:p>
            <a:pPr marL="252000" indent="-288000" algn="just">
              <a:spcBef>
                <a:spcPts val="0"/>
              </a:spcBef>
              <a:buFont typeface="Wingdings 2" pitchFamily="18" charset="2"/>
              <a:buAutoNum type="arabicPeriod"/>
              <a:defRPr/>
            </a:pPr>
            <a:r>
              <a:rPr lang="id-ID" sz="2400" dirty="0" smtClean="0">
                <a:latin typeface="Times New Roman" pitchFamily="18" charset="0"/>
                <a:cs typeface="Times New Roman" pitchFamily="18" charset="0"/>
              </a:rPr>
              <a:t>Mata kuliah selama 3 semester disediakan untuk keinginan mahasiswa (Jumlah SKS adalah 20 x 3 (= 60 SKS)).</a:t>
            </a:r>
          </a:p>
          <a:p>
            <a:pPr marL="252000" indent="-288000" algn="just">
              <a:spcBef>
                <a:spcPts val="0"/>
              </a:spcBef>
              <a:buFont typeface="Wingdings 2" pitchFamily="18" charset="2"/>
              <a:buNone/>
              <a:defRPr/>
            </a:pPr>
            <a:endParaRPr lang="id-ID" sz="2400"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10352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533400"/>
            <a:ext cx="8229600" cy="685800"/>
          </a:xfrm>
        </p:spPr>
        <p:txBody>
          <a:bodyPr/>
          <a:lstStyle/>
          <a:p>
            <a:pPr algn="ctr"/>
            <a:r>
              <a:rPr lang="id-ID" sz="3600" b="1" smtClean="0">
                <a:solidFill>
                  <a:srgbClr val="FF0000"/>
                </a:solidFill>
                <a:latin typeface="Times New Roman" pitchFamily="18" charset="0"/>
                <a:cs typeface="Times New Roman" pitchFamily="18" charset="0"/>
              </a:rPr>
              <a:t>Design Kurikulum S1 </a:t>
            </a:r>
            <a:r>
              <a:rPr lang="id-ID" sz="3600" b="1" i="1" smtClean="0">
                <a:solidFill>
                  <a:srgbClr val="FF0000"/>
                </a:solidFill>
                <a:latin typeface="Times New Roman" pitchFamily="18" charset="0"/>
                <a:cs typeface="Times New Roman" pitchFamily="18" charset="0"/>
              </a:rPr>
              <a:t>Kampus Merdeka</a:t>
            </a:r>
          </a:p>
        </p:txBody>
      </p:sp>
      <p:sp>
        <p:nvSpPr>
          <p:cNvPr id="22531" name="Content Placeholder 2"/>
          <p:cNvSpPr>
            <a:spLocks noGrp="1"/>
          </p:cNvSpPr>
          <p:nvPr>
            <p:ph idx="1"/>
          </p:nvPr>
        </p:nvSpPr>
        <p:spPr>
          <a:xfrm>
            <a:off x="304800" y="1371600"/>
            <a:ext cx="8534400" cy="4800600"/>
          </a:xfrm>
        </p:spPr>
        <p:txBody>
          <a:bodyPr/>
          <a:lstStyle/>
          <a:p>
            <a:pPr marL="0" indent="0" algn="just">
              <a:spcBef>
                <a:spcPts val="0"/>
              </a:spcBef>
              <a:buFont typeface="Wingdings 2" pitchFamily="18" charset="2"/>
              <a:buNone/>
              <a:defRPr/>
            </a:pPr>
            <a:r>
              <a:rPr lang="id-ID" sz="2400" dirty="0" smtClean="0">
                <a:latin typeface="Times New Roman" pitchFamily="18" charset="0"/>
                <a:cs typeface="Times New Roman" pitchFamily="18" charset="0"/>
              </a:rPr>
              <a:t>Note:</a:t>
            </a:r>
          </a:p>
          <a:p>
            <a:pPr marL="0" indent="0" algn="just">
              <a:spcBef>
                <a:spcPts val="0"/>
              </a:spcBef>
              <a:buFont typeface="Wingdings 2" pitchFamily="18" charset="2"/>
              <a:buNone/>
              <a:defRPr/>
            </a:pPr>
            <a:endParaRPr lang="id-ID" sz="2400" dirty="0" smtClean="0">
              <a:latin typeface="Times New Roman" pitchFamily="18" charset="0"/>
              <a:cs typeface="Times New Roman" pitchFamily="18" charset="0"/>
            </a:endParaRPr>
          </a:p>
          <a:p>
            <a:pPr algn="just">
              <a:spcBef>
                <a:spcPts val="0"/>
              </a:spcBef>
              <a:buFont typeface="Wingdings" pitchFamily="2" charset="2"/>
              <a:buChar char="Ø"/>
              <a:defRPr/>
            </a:pPr>
            <a:r>
              <a:rPr lang="id-ID" sz="2400" dirty="0" smtClean="0">
                <a:latin typeface="Times New Roman" pitchFamily="18" charset="0"/>
                <a:cs typeface="Times New Roman" pitchFamily="18" charset="0"/>
              </a:rPr>
              <a:t>Bila total SKS S1 sebesar 144 SKS maka </a:t>
            </a:r>
            <a:r>
              <a:rPr lang="id-ID" sz="2400" b="1" dirty="0" smtClean="0">
                <a:solidFill>
                  <a:srgbClr val="FF0000"/>
                </a:solidFill>
                <a:latin typeface="Times New Roman" pitchFamily="18" charset="0"/>
                <a:cs typeface="Times New Roman" pitchFamily="18" charset="0"/>
              </a:rPr>
              <a:t>mata kuliah inti </a:t>
            </a:r>
            <a:r>
              <a:rPr lang="id-ID" sz="2400" dirty="0" smtClean="0">
                <a:latin typeface="Times New Roman" pitchFamily="18" charset="0"/>
                <a:cs typeface="Times New Roman" pitchFamily="18" charset="0"/>
              </a:rPr>
              <a:t>harus sebesar 14</a:t>
            </a:r>
            <a:r>
              <a:rPr lang="en-US" sz="2400" dirty="0" smtClean="0">
                <a:latin typeface="Times New Roman" pitchFamily="18" charset="0"/>
                <a:cs typeface="Times New Roman" pitchFamily="18" charset="0"/>
              </a:rPr>
              <a:t>8</a:t>
            </a:r>
            <a:r>
              <a:rPr lang="id-ID" sz="2400" dirty="0" smtClean="0">
                <a:latin typeface="Times New Roman" pitchFamily="18" charset="0"/>
                <a:cs typeface="Times New Roman" pitchFamily="18" charset="0"/>
              </a:rPr>
              <a:t> – 60 = </a:t>
            </a:r>
            <a:r>
              <a:rPr lang="id-ID" sz="2400" b="1" dirty="0" smtClean="0">
                <a:solidFill>
                  <a:srgbClr val="FF0000"/>
                </a:solidFill>
                <a:latin typeface="Times New Roman" pitchFamily="18" charset="0"/>
                <a:cs typeface="Times New Roman" pitchFamily="18" charset="0"/>
              </a:rPr>
              <a:t>8</a:t>
            </a:r>
            <a:r>
              <a:rPr lang="en-US" sz="2400" b="1" dirty="0" smtClean="0">
                <a:solidFill>
                  <a:srgbClr val="FF0000"/>
                </a:solidFill>
                <a:latin typeface="Times New Roman" pitchFamily="18" charset="0"/>
                <a:cs typeface="Times New Roman" pitchFamily="18" charset="0"/>
              </a:rPr>
              <a:t>8</a:t>
            </a:r>
            <a:r>
              <a:rPr lang="id-ID" sz="2400" b="1" dirty="0" smtClean="0">
                <a:solidFill>
                  <a:srgbClr val="FF0000"/>
                </a:solidFill>
                <a:latin typeface="Times New Roman" pitchFamily="18" charset="0"/>
                <a:cs typeface="Times New Roman" pitchFamily="18" charset="0"/>
              </a:rPr>
              <a:t> SKS (termasuk skripsi). </a:t>
            </a:r>
            <a:r>
              <a:rPr lang="id-ID" sz="2400" dirty="0" smtClean="0">
                <a:latin typeface="Times New Roman" pitchFamily="18" charset="0"/>
                <a:cs typeface="Times New Roman" pitchFamily="18" charset="0"/>
              </a:rPr>
              <a:t>Anggap skripsi sebesar </a:t>
            </a:r>
            <a:r>
              <a:rPr lang="en-US" sz="2400" dirty="0" smtClean="0">
                <a:latin typeface="Times New Roman" pitchFamily="18" charset="0"/>
                <a:cs typeface="Times New Roman" pitchFamily="18" charset="0"/>
              </a:rPr>
              <a:t>4</a:t>
            </a:r>
            <a:r>
              <a:rPr lang="id-ID" sz="2400" dirty="0" smtClean="0">
                <a:latin typeface="Times New Roman" pitchFamily="18" charset="0"/>
                <a:cs typeface="Times New Roman" pitchFamily="18" charset="0"/>
              </a:rPr>
              <a:t> SKS berarti Mata Kuliah Inti PS adalah </a:t>
            </a:r>
            <a:r>
              <a:rPr lang="en-US" sz="2400" dirty="0" smtClean="0">
                <a:latin typeface="Times New Roman" pitchFamily="18" charset="0"/>
                <a:cs typeface="Times New Roman" pitchFamily="18" charset="0"/>
              </a:rPr>
              <a:t>84</a:t>
            </a:r>
            <a:r>
              <a:rPr lang="id-ID" sz="2400" dirty="0" smtClean="0">
                <a:latin typeface="Times New Roman" pitchFamily="18" charset="0"/>
                <a:cs typeface="Times New Roman" pitchFamily="18" charset="0"/>
              </a:rPr>
              <a:t> SKS (rerata setiap semester sejumlah 2</a:t>
            </a:r>
            <a:r>
              <a:rPr lang="en-US" sz="2400" dirty="0" smtClean="0">
                <a:latin typeface="Times New Roman" pitchFamily="18" charset="0"/>
                <a:cs typeface="Times New Roman" pitchFamily="18" charset="0"/>
              </a:rPr>
              <a:t>1</a:t>
            </a:r>
            <a:r>
              <a:rPr lang="id-ID" sz="2400" dirty="0" smtClean="0">
                <a:latin typeface="Times New Roman" pitchFamily="18" charset="0"/>
                <a:cs typeface="Times New Roman" pitchFamily="18" charset="0"/>
              </a:rPr>
              <a:t> SKS, selama 4 semester dan 1 semester skripsi).</a:t>
            </a:r>
          </a:p>
          <a:p>
            <a:pPr marL="0" indent="0" algn="just">
              <a:spcBef>
                <a:spcPts val="0"/>
              </a:spcBef>
              <a:buFont typeface="Wingdings 2" pitchFamily="18" charset="2"/>
              <a:buNone/>
              <a:defRPr/>
            </a:pPr>
            <a:endParaRPr lang="id-ID"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59933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STRUKTUR MATA KULIAH</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sz="1100" dirty="0" smtClean="0"/>
              <a:t>MK INTI : 60 SKS, 23 </a:t>
            </a:r>
            <a:r>
              <a:rPr lang="en-US" sz="1100" dirty="0" err="1" smtClean="0"/>
              <a:t>mk</a:t>
            </a:r>
            <a:r>
              <a:rPr lang="en-US" sz="1100" dirty="0" smtClean="0"/>
              <a:t> ( PIH, PHI, IN, </a:t>
            </a:r>
            <a:r>
              <a:rPr lang="en-US" sz="1100" dirty="0" err="1" smtClean="0"/>
              <a:t>Hperdata</a:t>
            </a:r>
            <a:r>
              <a:rPr lang="en-US" sz="1100" dirty="0" smtClean="0"/>
              <a:t>, H </a:t>
            </a:r>
            <a:r>
              <a:rPr lang="en-US" sz="1100" dirty="0" err="1" smtClean="0"/>
              <a:t>Pidana</a:t>
            </a:r>
            <a:r>
              <a:rPr lang="en-US" sz="1100" dirty="0" smtClean="0"/>
              <a:t>, HTN, HAN,HI,H </a:t>
            </a:r>
            <a:r>
              <a:rPr lang="en-US" sz="1100" dirty="0" err="1" smtClean="0"/>
              <a:t>dagang</a:t>
            </a:r>
            <a:r>
              <a:rPr lang="en-US" sz="1100" dirty="0" smtClean="0"/>
              <a:t>, H </a:t>
            </a:r>
            <a:r>
              <a:rPr lang="en-US" sz="1100" dirty="0" err="1" smtClean="0"/>
              <a:t>Adat</a:t>
            </a:r>
            <a:r>
              <a:rPr lang="en-US" sz="1100" dirty="0" smtClean="0"/>
              <a:t>, H Islam, H </a:t>
            </a:r>
            <a:r>
              <a:rPr lang="en-US" sz="1100" dirty="0" err="1" smtClean="0"/>
              <a:t>Agrariia</a:t>
            </a:r>
            <a:r>
              <a:rPr lang="en-US" sz="1100" dirty="0" smtClean="0"/>
              <a:t>, H </a:t>
            </a:r>
            <a:r>
              <a:rPr lang="en-US" sz="1100" dirty="0" err="1" smtClean="0"/>
              <a:t>Linkungan</a:t>
            </a:r>
            <a:r>
              <a:rPr lang="en-US" sz="1100" dirty="0" smtClean="0"/>
              <a:t>, </a:t>
            </a:r>
            <a:r>
              <a:rPr lang="en-US" sz="1100" dirty="0" err="1" smtClean="0"/>
              <a:t>Haperdata</a:t>
            </a:r>
            <a:r>
              <a:rPr lang="en-US" sz="1100" dirty="0" smtClean="0"/>
              <a:t>, HA </a:t>
            </a:r>
            <a:r>
              <a:rPr lang="en-US" sz="1100" dirty="0" err="1" smtClean="0"/>
              <a:t>Pidana</a:t>
            </a:r>
            <a:r>
              <a:rPr lang="en-US" sz="1100" dirty="0" smtClean="0"/>
              <a:t>, HA PTUN, PLKH </a:t>
            </a:r>
            <a:r>
              <a:rPr lang="en-US" sz="1100" dirty="0" err="1" smtClean="0"/>
              <a:t>Pid</a:t>
            </a:r>
            <a:r>
              <a:rPr lang="en-US" sz="1100" dirty="0" smtClean="0"/>
              <a:t>, PLKH </a:t>
            </a:r>
            <a:r>
              <a:rPr lang="en-US" sz="1100" dirty="0" err="1" smtClean="0"/>
              <a:t>Perdt</a:t>
            </a:r>
            <a:r>
              <a:rPr lang="en-US" sz="1100" dirty="0" smtClean="0"/>
              <a:t>, PLKH TUN, </a:t>
            </a:r>
            <a:r>
              <a:rPr lang="en-US" sz="1100" dirty="0" err="1" smtClean="0"/>
              <a:t>Perancangan</a:t>
            </a:r>
            <a:r>
              <a:rPr lang="en-US" sz="1100" dirty="0" smtClean="0"/>
              <a:t> </a:t>
            </a:r>
            <a:r>
              <a:rPr lang="en-US" sz="1100" dirty="0" err="1" smtClean="0"/>
              <a:t>PerUUan</a:t>
            </a:r>
            <a:r>
              <a:rPr lang="en-US" sz="1100" dirty="0" smtClean="0"/>
              <a:t>, </a:t>
            </a:r>
            <a:r>
              <a:rPr lang="en-US" sz="1100" dirty="0" err="1" smtClean="0"/>
              <a:t>Peranc</a:t>
            </a:r>
            <a:r>
              <a:rPr lang="en-US" sz="1100" dirty="0" smtClean="0"/>
              <a:t> </a:t>
            </a:r>
            <a:r>
              <a:rPr lang="en-US" sz="1100" dirty="0" err="1" smtClean="0"/>
              <a:t>Kontrak</a:t>
            </a:r>
            <a:r>
              <a:rPr lang="en-US" sz="1100" dirty="0" smtClean="0"/>
              <a:t>, MPH, (</a:t>
            </a:r>
            <a:r>
              <a:rPr lang="en-US" sz="1100" dirty="0" err="1" smtClean="0"/>
              <a:t>Skripsi</a:t>
            </a:r>
            <a:r>
              <a:rPr lang="en-US" sz="1100" dirty="0" smtClean="0"/>
              <a:t>)</a:t>
            </a:r>
          </a:p>
          <a:p>
            <a:r>
              <a:rPr lang="en-US" sz="1100" dirty="0" smtClean="0"/>
              <a:t>MK INSTITUSIONAL/FAKULTAS : 44 (H </a:t>
            </a:r>
            <a:r>
              <a:rPr lang="en-US" sz="1100" dirty="0" err="1" smtClean="0"/>
              <a:t>Kotrak</a:t>
            </a:r>
            <a:r>
              <a:rPr lang="en-US" sz="1100" dirty="0" smtClean="0"/>
              <a:t>, H </a:t>
            </a:r>
            <a:r>
              <a:rPr lang="en-US" sz="1100" dirty="0" err="1" smtClean="0"/>
              <a:t>Perush</a:t>
            </a:r>
            <a:r>
              <a:rPr lang="en-US" sz="1100" dirty="0" smtClean="0"/>
              <a:t>, H </a:t>
            </a:r>
            <a:r>
              <a:rPr lang="en-US" sz="1100" dirty="0" err="1" smtClean="0"/>
              <a:t>Pembuktian</a:t>
            </a:r>
            <a:r>
              <a:rPr lang="en-US" sz="1100" dirty="0" smtClean="0"/>
              <a:t>, H HAKI, </a:t>
            </a:r>
            <a:r>
              <a:rPr lang="en-US" sz="1100" dirty="0" err="1" smtClean="0"/>
              <a:t>Hpidkod</a:t>
            </a:r>
            <a:r>
              <a:rPr lang="en-US" sz="1100" dirty="0" smtClean="0"/>
              <a:t>, </a:t>
            </a:r>
            <a:r>
              <a:rPr lang="en-US" sz="1100" dirty="0" err="1" smtClean="0"/>
              <a:t>Kriminologi</a:t>
            </a:r>
            <a:r>
              <a:rPr lang="en-US" sz="1100" dirty="0" smtClean="0"/>
              <a:t>, H </a:t>
            </a:r>
            <a:r>
              <a:rPr lang="en-US" sz="1100" dirty="0" err="1" smtClean="0"/>
              <a:t>Pemda</a:t>
            </a:r>
            <a:r>
              <a:rPr lang="en-US" sz="1100" dirty="0" smtClean="0"/>
              <a:t>, H </a:t>
            </a:r>
            <a:r>
              <a:rPr lang="en-US" sz="1100" dirty="0" err="1" smtClean="0"/>
              <a:t>Kelmb</a:t>
            </a:r>
            <a:r>
              <a:rPr lang="en-US" sz="1100" dirty="0" smtClean="0"/>
              <a:t> Negara, IPU, H </a:t>
            </a:r>
            <a:r>
              <a:rPr lang="en-US" sz="1100" dirty="0" err="1" smtClean="0"/>
              <a:t>pajak</a:t>
            </a:r>
            <a:r>
              <a:rPr lang="en-US" sz="1100" dirty="0" smtClean="0"/>
              <a:t>, H </a:t>
            </a:r>
            <a:r>
              <a:rPr lang="en-US" sz="1100" dirty="0" err="1" smtClean="0"/>
              <a:t>Naker</a:t>
            </a:r>
            <a:r>
              <a:rPr lang="en-US" sz="1100" dirty="0" smtClean="0"/>
              <a:t>, H </a:t>
            </a:r>
            <a:r>
              <a:rPr lang="en-US" sz="1100" dirty="0" err="1" smtClean="0"/>
              <a:t>Adat</a:t>
            </a:r>
            <a:r>
              <a:rPr lang="en-US" sz="1100" dirty="0" smtClean="0"/>
              <a:t> 2 (</a:t>
            </a:r>
            <a:r>
              <a:rPr lang="en-US" sz="1100" dirty="0" err="1" smtClean="0"/>
              <a:t>sistem</a:t>
            </a:r>
            <a:r>
              <a:rPr lang="en-US" sz="1100" dirty="0" smtClean="0"/>
              <a:t> H </a:t>
            </a:r>
            <a:r>
              <a:rPr lang="en-US" sz="1100" dirty="0" err="1" smtClean="0"/>
              <a:t>Nas</a:t>
            </a:r>
            <a:r>
              <a:rPr lang="en-US" sz="1100" dirty="0" smtClean="0"/>
              <a:t>), H </a:t>
            </a:r>
            <a:r>
              <a:rPr lang="en-US" sz="1100" dirty="0" err="1" smtClean="0"/>
              <a:t>Keluarga</a:t>
            </a:r>
            <a:r>
              <a:rPr lang="en-US" sz="1100" dirty="0" smtClean="0"/>
              <a:t> </a:t>
            </a:r>
            <a:r>
              <a:rPr lang="en-US" sz="1100" dirty="0" err="1" smtClean="0"/>
              <a:t>dan</a:t>
            </a:r>
            <a:r>
              <a:rPr lang="en-US" sz="1100" dirty="0" smtClean="0"/>
              <a:t> </a:t>
            </a:r>
            <a:r>
              <a:rPr lang="en-US" sz="1100" dirty="0" err="1" smtClean="0"/>
              <a:t>Kehartaan</a:t>
            </a:r>
            <a:r>
              <a:rPr lang="en-US" sz="1100" dirty="0" smtClean="0"/>
              <a:t> Islam, </a:t>
            </a:r>
            <a:r>
              <a:rPr lang="en-US" sz="1100" dirty="0" err="1" smtClean="0"/>
              <a:t>Hhumaniter</a:t>
            </a:r>
            <a:r>
              <a:rPr lang="en-US" sz="1100" dirty="0" smtClean="0"/>
              <a:t> Intern, H </a:t>
            </a:r>
            <a:r>
              <a:rPr lang="en-US" sz="1100" dirty="0" err="1" smtClean="0"/>
              <a:t>Perj</a:t>
            </a:r>
            <a:r>
              <a:rPr lang="en-US" sz="1100" dirty="0" smtClean="0"/>
              <a:t> Intern, H A </a:t>
            </a:r>
            <a:r>
              <a:rPr lang="en-US" sz="1100" dirty="0" err="1" smtClean="0"/>
              <a:t>Perad</a:t>
            </a:r>
            <a:r>
              <a:rPr lang="en-US" sz="1100" dirty="0" smtClean="0"/>
              <a:t> Agama, HA </a:t>
            </a:r>
            <a:r>
              <a:rPr lang="en-US" sz="1100" dirty="0" err="1" smtClean="0"/>
              <a:t>Perad</a:t>
            </a:r>
            <a:r>
              <a:rPr lang="en-US" sz="1100" dirty="0" smtClean="0"/>
              <a:t> </a:t>
            </a:r>
            <a:r>
              <a:rPr lang="en-US" sz="1100" dirty="0" err="1" smtClean="0"/>
              <a:t>Niaga</a:t>
            </a:r>
            <a:r>
              <a:rPr lang="en-US" sz="1100" dirty="0" smtClean="0"/>
              <a:t>, H </a:t>
            </a:r>
            <a:r>
              <a:rPr lang="en-US" sz="1100" dirty="0" err="1" smtClean="0"/>
              <a:t>Ekonomi</a:t>
            </a:r>
            <a:r>
              <a:rPr lang="en-US" sz="1100" dirty="0" smtClean="0"/>
              <a:t> Islam, H </a:t>
            </a:r>
            <a:r>
              <a:rPr lang="en-US" sz="1100" dirty="0" err="1" smtClean="0"/>
              <a:t>Laut</a:t>
            </a:r>
            <a:r>
              <a:rPr lang="en-US" sz="1100" dirty="0" smtClean="0"/>
              <a:t> Interns, H </a:t>
            </a:r>
            <a:r>
              <a:rPr lang="en-US" sz="1100" dirty="0" err="1" smtClean="0"/>
              <a:t>Penintesier</a:t>
            </a:r>
            <a:r>
              <a:rPr lang="en-US" sz="1100" dirty="0" smtClean="0"/>
              <a:t>, APS, H </a:t>
            </a:r>
            <a:r>
              <a:rPr lang="en-US" sz="1100" dirty="0" err="1" smtClean="0"/>
              <a:t>Pidana</a:t>
            </a:r>
            <a:r>
              <a:rPr lang="en-US" sz="1100" dirty="0" smtClean="0"/>
              <a:t> </a:t>
            </a:r>
            <a:r>
              <a:rPr lang="en-US" sz="1100" dirty="0" err="1" smtClean="0"/>
              <a:t>Ekonomi</a:t>
            </a:r>
            <a:endParaRPr lang="en-US" sz="1100" dirty="0" smtClean="0"/>
          </a:p>
          <a:p>
            <a:r>
              <a:rPr lang="en-US" sz="1100" dirty="0" smtClean="0"/>
              <a:t>MK PENUNJANG (</a:t>
            </a:r>
            <a:r>
              <a:rPr lang="en-US" sz="1100" dirty="0" err="1" smtClean="0"/>
              <a:t>mku</a:t>
            </a:r>
            <a:r>
              <a:rPr lang="en-US" sz="1100" dirty="0" smtClean="0"/>
              <a:t> DLL) : 26 </a:t>
            </a:r>
            <a:r>
              <a:rPr lang="en-US" sz="1100" dirty="0" err="1" smtClean="0"/>
              <a:t>sks</a:t>
            </a:r>
            <a:endParaRPr lang="en-US" sz="1100" dirty="0" smtClean="0"/>
          </a:p>
          <a:p>
            <a:pPr marL="0" indent="0">
              <a:buNone/>
            </a:pPr>
            <a:r>
              <a:rPr lang="en-US" sz="1100" dirty="0" err="1" smtClean="0"/>
              <a:t>Khusus</a:t>
            </a:r>
            <a:r>
              <a:rPr lang="en-US" sz="1100" dirty="0" smtClean="0"/>
              <a:t> MKU :</a:t>
            </a:r>
          </a:p>
          <a:p>
            <a:pPr marL="514350" indent="-514350">
              <a:buAutoNum type="arabicPeriod"/>
            </a:pPr>
            <a:r>
              <a:rPr lang="en-US" sz="1100" dirty="0" err="1" smtClean="0"/>
              <a:t>Pancasila</a:t>
            </a:r>
            <a:endParaRPr lang="en-US" sz="1100" dirty="0" smtClean="0"/>
          </a:p>
          <a:p>
            <a:pPr marL="514350" indent="-514350">
              <a:buAutoNum type="arabicPeriod"/>
            </a:pPr>
            <a:r>
              <a:rPr lang="en-US" sz="1100" dirty="0" smtClean="0"/>
              <a:t>PA</a:t>
            </a:r>
          </a:p>
          <a:p>
            <a:pPr marL="514350" indent="-514350">
              <a:buAutoNum type="arabicPeriod"/>
            </a:pPr>
            <a:r>
              <a:rPr lang="en-US" sz="1100" dirty="0" err="1" smtClean="0"/>
              <a:t>Kewarganegaraan</a:t>
            </a:r>
            <a:endParaRPr lang="en-US" sz="1100" dirty="0" smtClean="0"/>
          </a:p>
          <a:p>
            <a:pPr marL="514350" indent="-514350">
              <a:buAutoNum type="arabicPeriod"/>
            </a:pPr>
            <a:r>
              <a:rPr lang="en-US" sz="1100" dirty="0" smtClean="0"/>
              <a:t>BI</a:t>
            </a:r>
          </a:p>
          <a:p>
            <a:pPr marL="514350" indent="-514350">
              <a:buAutoNum type="arabicPeriod"/>
            </a:pPr>
            <a:r>
              <a:rPr lang="en-US" sz="1100" dirty="0" smtClean="0"/>
              <a:t>KWU</a:t>
            </a:r>
          </a:p>
          <a:p>
            <a:pPr marL="514350" indent="-514350">
              <a:buAutoNum type="arabicPeriod"/>
            </a:pPr>
            <a:r>
              <a:rPr lang="en-US" sz="1100" dirty="0" smtClean="0"/>
              <a:t>IAD</a:t>
            </a:r>
          </a:p>
          <a:p>
            <a:pPr marL="0" indent="0">
              <a:buNone/>
            </a:pPr>
            <a:r>
              <a:rPr lang="en-US" sz="1100" dirty="0" smtClean="0"/>
              <a:t>MK </a:t>
            </a:r>
            <a:r>
              <a:rPr lang="en-US" sz="1100" dirty="0" err="1" smtClean="0"/>
              <a:t>Penunjang</a:t>
            </a:r>
            <a:r>
              <a:rPr lang="en-US" sz="1100" dirty="0" smtClean="0"/>
              <a:t> </a:t>
            </a:r>
          </a:p>
          <a:p>
            <a:pPr marL="514350" indent="-514350">
              <a:buAutoNum type="arabicPeriod"/>
            </a:pPr>
            <a:r>
              <a:rPr lang="en-US" sz="1100" dirty="0" err="1" smtClean="0"/>
              <a:t>Bahasa</a:t>
            </a:r>
            <a:r>
              <a:rPr lang="en-US" sz="1100" dirty="0" smtClean="0"/>
              <a:t> </a:t>
            </a:r>
            <a:r>
              <a:rPr lang="en-US" sz="1100" dirty="0" err="1" smtClean="0"/>
              <a:t>Inggris</a:t>
            </a:r>
            <a:endParaRPr lang="en-US" sz="1100" dirty="0" smtClean="0"/>
          </a:p>
          <a:p>
            <a:pPr marL="514350" indent="-514350">
              <a:buAutoNum type="arabicPeriod"/>
            </a:pPr>
            <a:r>
              <a:rPr lang="en-US" sz="1100" dirty="0" smtClean="0"/>
              <a:t>PIE</a:t>
            </a:r>
          </a:p>
          <a:p>
            <a:pPr marL="514350" indent="-514350">
              <a:buAutoNum type="arabicPeriod"/>
            </a:pPr>
            <a:r>
              <a:rPr lang="en-US" sz="1100" dirty="0" smtClean="0"/>
              <a:t>KKN</a:t>
            </a:r>
          </a:p>
          <a:p>
            <a:pPr marL="514350" indent="-514350">
              <a:buAutoNum type="arabicPeriod"/>
            </a:pPr>
            <a:r>
              <a:rPr lang="en-US" sz="1100" dirty="0" smtClean="0"/>
              <a:t>KMM</a:t>
            </a:r>
          </a:p>
          <a:p>
            <a:pPr marL="514350" indent="-514350">
              <a:buAutoNum type="arabicPeriod"/>
            </a:pPr>
            <a:r>
              <a:rPr lang="en-US" sz="1100" dirty="0" err="1" smtClean="0">
                <a:solidFill>
                  <a:srgbClr val="FF0000"/>
                </a:solidFill>
              </a:rPr>
              <a:t>Hukum</a:t>
            </a:r>
            <a:r>
              <a:rPr lang="en-US" sz="1100" dirty="0" smtClean="0">
                <a:solidFill>
                  <a:srgbClr val="FF0000"/>
                </a:solidFill>
              </a:rPr>
              <a:t> </a:t>
            </a:r>
            <a:r>
              <a:rPr lang="en-US" sz="1100" dirty="0" err="1" smtClean="0">
                <a:solidFill>
                  <a:srgbClr val="FF0000"/>
                </a:solidFill>
              </a:rPr>
              <a:t>dan</a:t>
            </a:r>
            <a:r>
              <a:rPr lang="en-US" sz="1100" dirty="0" smtClean="0">
                <a:solidFill>
                  <a:srgbClr val="FF0000"/>
                </a:solidFill>
              </a:rPr>
              <a:t> </a:t>
            </a:r>
            <a:r>
              <a:rPr lang="en-US" sz="1100" dirty="0" err="1" smtClean="0">
                <a:solidFill>
                  <a:srgbClr val="FF0000"/>
                </a:solidFill>
              </a:rPr>
              <a:t>Masyarakat</a:t>
            </a:r>
            <a:endParaRPr lang="en-US" sz="1100" dirty="0" smtClean="0">
              <a:solidFill>
                <a:srgbClr val="FF0000"/>
              </a:solidFill>
            </a:endParaRPr>
          </a:p>
          <a:p>
            <a:pPr marL="514350" indent="-514350">
              <a:buAutoNum type="arabicPeriod"/>
            </a:pPr>
            <a:r>
              <a:rPr lang="en-US" sz="1100" dirty="0" smtClean="0">
                <a:solidFill>
                  <a:srgbClr val="FF0000"/>
                </a:solidFill>
              </a:rPr>
              <a:t>H </a:t>
            </a:r>
            <a:r>
              <a:rPr lang="en-US" sz="1100" dirty="0" err="1" smtClean="0">
                <a:solidFill>
                  <a:srgbClr val="FF0000"/>
                </a:solidFill>
              </a:rPr>
              <a:t>Perbankan</a:t>
            </a:r>
            <a:endParaRPr lang="en-US" sz="1100" dirty="0" smtClean="0">
              <a:solidFill>
                <a:srgbClr val="FF0000"/>
              </a:solidFill>
            </a:endParaRPr>
          </a:p>
          <a:p>
            <a:pPr marL="514350" indent="-514350">
              <a:buAutoNum type="arabicPeriod"/>
            </a:pPr>
            <a:r>
              <a:rPr lang="en-US" sz="1100" dirty="0" err="1" smtClean="0">
                <a:solidFill>
                  <a:srgbClr val="FF0000"/>
                </a:solidFill>
              </a:rPr>
              <a:t>Filhum</a:t>
            </a:r>
            <a:endParaRPr lang="en-US" sz="1100" dirty="0" smtClean="0">
              <a:solidFill>
                <a:srgbClr val="FF0000"/>
              </a:solidFill>
            </a:endParaRPr>
          </a:p>
          <a:p>
            <a:pPr marL="0" indent="0">
              <a:buNone/>
            </a:pPr>
            <a:endParaRPr lang="en-US" sz="1100" dirty="0" smtClean="0"/>
          </a:p>
          <a:p>
            <a:r>
              <a:rPr lang="en-US" sz="1100" dirty="0" smtClean="0"/>
              <a:t>MK PILIHAN </a:t>
            </a:r>
          </a:p>
          <a:p>
            <a:pPr marL="514350" indent="-514350">
              <a:buAutoNum type="arabicPeriod"/>
            </a:pPr>
            <a:r>
              <a:rPr lang="en-US" sz="1100" dirty="0" err="1" smtClean="0"/>
              <a:t>Penunjang</a:t>
            </a:r>
            <a:r>
              <a:rPr lang="en-US" sz="1100" dirty="0" smtClean="0"/>
              <a:t> </a:t>
            </a:r>
            <a:r>
              <a:rPr lang="en-US" sz="1100" dirty="0" err="1" smtClean="0"/>
              <a:t>Skripsi</a:t>
            </a:r>
            <a:r>
              <a:rPr lang="en-US" sz="1100" dirty="0" smtClean="0"/>
              <a:t> : 4 </a:t>
            </a:r>
            <a:r>
              <a:rPr lang="en-US" sz="1100" dirty="0" err="1" smtClean="0"/>
              <a:t>mk</a:t>
            </a:r>
            <a:r>
              <a:rPr lang="en-US" sz="1100" dirty="0" smtClean="0"/>
              <a:t> = 8 </a:t>
            </a:r>
            <a:r>
              <a:rPr lang="en-US" sz="1100" dirty="0" err="1" smtClean="0"/>
              <a:t>sks</a:t>
            </a:r>
            <a:endParaRPr lang="en-US" sz="1100" dirty="0" smtClean="0"/>
          </a:p>
          <a:p>
            <a:pPr marL="514350" indent="-514350">
              <a:buAutoNum type="arabicPeriod"/>
            </a:pPr>
            <a:r>
              <a:rPr lang="en-US" sz="1100" dirty="0" err="1" smtClean="0"/>
              <a:t>Pilihan</a:t>
            </a:r>
            <a:r>
              <a:rPr lang="en-US" sz="1100" dirty="0" smtClean="0"/>
              <a:t> </a:t>
            </a:r>
            <a:r>
              <a:rPr lang="en-US" sz="1100" dirty="0" err="1" smtClean="0"/>
              <a:t>Bebas</a:t>
            </a:r>
            <a:r>
              <a:rPr lang="en-US" sz="1100" dirty="0" smtClean="0"/>
              <a:t> : 4 </a:t>
            </a:r>
            <a:r>
              <a:rPr lang="en-US" sz="1100" dirty="0" err="1" smtClean="0"/>
              <a:t>mk</a:t>
            </a:r>
            <a:r>
              <a:rPr lang="en-US" sz="1100" dirty="0" smtClean="0"/>
              <a:t> = 8 </a:t>
            </a:r>
            <a:r>
              <a:rPr lang="en-US" sz="1100" dirty="0" err="1" smtClean="0"/>
              <a:t>sks</a:t>
            </a:r>
            <a:endParaRPr lang="en-US" sz="1100" dirty="0" smtClean="0"/>
          </a:p>
          <a:p>
            <a:r>
              <a:rPr lang="en-US" sz="1100" dirty="0" smtClean="0"/>
              <a:t>SKRIPSI : 4 </a:t>
            </a:r>
            <a:r>
              <a:rPr lang="en-US" sz="1100" dirty="0" err="1" smtClean="0"/>
              <a:t>sks</a:t>
            </a:r>
            <a:endParaRPr lang="en-US" sz="1100" dirty="0" smtClean="0"/>
          </a:p>
          <a:p>
            <a:endParaRPr lang="en-US" sz="1100" dirty="0"/>
          </a:p>
        </p:txBody>
      </p:sp>
    </p:spTree>
    <p:extLst>
      <p:ext uri="{BB962C8B-B14F-4D97-AF65-F5344CB8AC3E}">
        <p14:creationId xmlns:p14="http://schemas.microsoft.com/office/powerpoint/2010/main" val="45703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0274A52A-8BA4-B849-8F6D-1D90723A1B45}"/>
              </a:ext>
            </a:extLst>
          </p:cNvPr>
          <p:cNvSpPr/>
          <p:nvPr/>
        </p:nvSpPr>
        <p:spPr>
          <a:xfrm>
            <a:off x="2292905" y="3085690"/>
            <a:ext cx="4412976" cy="663615"/>
          </a:xfrm>
          <a:prstGeom prst="ellipse">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3" name="TextBox 2">
            <a:extLst>
              <a:ext uri="{FF2B5EF4-FFF2-40B4-BE49-F238E27FC236}">
                <a16:creationId xmlns="" xmlns:a16="http://schemas.microsoft.com/office/drawing/2014/main" id="{44E05263-ACB1-394E-934E-6DC2AFC45821}"/>
              </a:ext>
            </a:extLst>
          </p:cNvPr>
          <p:cNvSpPr txBox="1"/>
          <p:nvPr/>
        </p:nvSpPr>
        <p:spPr>
          <a:xfrm>
            <a:off x="1361932" y="2594712"/>
            <a:ext cx="6274923"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8400" b="1" i="0" u="none" strike="noStrike" kern="1200" cap="none" spc="0" normalizeH="0" baseline="0" noProof="0" dirty="0">
                <a:ln>
                  <a:noFill/>
                </a:ln>
                <a:solidFill>
                  <a:srgbClr val="0070C0"/>
                </a:solidFill>
                <a:effectLst/>
                <a:uLnTx/>
                <a:uFillTx/>
                <a:latin typeface="Calibri" panose="020F0502020204030204" pitchFamily="34" charset="0"/>
                <a:ea typeface="Helvetica Neue Medium"/>
                <a:cs typeface="Calibri" panose="020F0502020204030204" pitchFamily="34" charset="0"/>
                <a:sym typeface="Helvetica Neue Medium"/>
              </a:rPr>
              <a:t>Target Kinerja</a:t>
            </a:r>
            <a:endParaRPr kumimoji="0" lang="en-US" sz="8400" b="0" i="0" u="none" strike="noStrike" kern="1200" cap="none" spc="0" normalizeH="0" baseline="0" noProof="0" dirty="0">
              <a:ln>
                <a:noFill/>
              </a:ln>
              <a:solidFill>
                <a:srgbClr val="0070C0"/>
              </a:solidFill>
              <a:effectLst/>
              <a:uLnTx/>
              <a:uFillTx/>
              <a:latin typeface="Calibri" panose="020F0502020204030204" pitchFamily="34" charset="0"/>
              <a:ea typeface="Helvetica Neue Medium"/>
              <a:cs typeface="Calibri" panose="020F0502020204030204" pitchFamily="34" charset="0"/>
              <a:sym typeface="Helvetica Neue Medium"/>
            </a:endParaRPr>
          </a:p>
        </p:txBody>
      </p:sp>
    </p:spTree>
    <p:extLst>
      <p:ext uri="{BB962C8B-B14F-4D97-AF65-F5344CB8AC3E}">
        <p14:creationId xmlns:p14="http://schemas.microsoft.com/office/powerpoint/2010/main" val="317942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 xmlns:a16="http://schemas.microsoft.com/office/drawing/2014/main" id="{749C117F-F390-437B-ADB0-57E87EFF34F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700" y="0"/>
            <a:ext cx="9173370" cy="6856214"/>
            <a:chOff x="-16934" y="0"/>
            <a:chExt cx="12231160" cy="6856214"/>
          </a:xfrm>
        </p:grpSpPr>
        <p:pic>
          <p:nvPicPr>
            <p:cNvPr id="114" name="Picture 113">
              <a:extLst>
                <a:ext uri="{FF2B5EF4-FFF2-40B4-BE49-F238E27FC236}">
                  <a16:creationId xmlns="" xmlns:a16="http://schemas.microsoft.com/office/drawing/2014/main" id="{A7EF42F8-2417-49A6-95CE-DE9503B0AA6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5" name="Rectangle 114">
              <a:extLst>
                <a:ext uri="{FF2B5EF4-FFF2-40B4-BE49-F238E27FC236}">
                  <a16:creationId xmlns="" xmlns:a16="http://schemas.microsoft.com/office/drawing/2014/main" id="{AC6F623B-2003-4AED-B02F-541A150EC1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6" name="Picture 115">
              <a:extLst>
                <a:ext uri="{FF2B5EF4-FFF2-40B4-BE49-F238E27FC236}">
                  <a16:creationId xmlns="" xmlns:a16="http://schemas.microsoft.com/office/drawing/2014/main" id="{CD11837A-4F3D-419F-ACE2-E80B1EA2846F}"/>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7" name="Picture 116">
              <a:extLst>
                <a:ext uri="{FF2B5EF4-FFF2-40B4-BE49-F238E27FC236}">
                  <a16:creationId xmlns="" xmlns:a16="http://schemas.microsoft.com/office/drawing/2014/main" id="{B9411D1A-7E2C-4A36-BE32-BF7A8E13072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19" name="Straight Connector 118">
            <a:extLst>
              <a:ext uri="{FF2B5EF4-FFF2-40B4-BE49-F238E27FC236}">
                <a16:creationId xmlns="" xmlns:a16="http://schemas.microsoft.com/office/drawing/2014/main" id="{20742BC3-654B-4E41-9A6A-73A42E47763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121" name="Rectangle 120">
            <a:extLst>
              <a:ext uri="{FF2B5EF4-FFF2-40B4-BE49-F238E27FC236}">
                <a16:creationId xmlns="" xmlns:a16="http://schemas.microsoft.com/office/drawing/2014/main" id="{1CD07172-CD61-45EB-BEE3-F644503E5C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3" name="Rectangle 122">
            <a:extLst>
              <a:ext uri="{FF2B5EF4-FFF2-40B4-BE49-F238E27FC236}">
                <a16:creationId xmlns="" xmlns:a16="http://schemas.microsoft.com/office/drawing/2014/main" id="{1EADA5DB-ED12-413A-AAB5-6A8D1152E6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4604" y="496090"/>
            <a:ext cx="2867411"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5" name="Rectangle 124">
            <a:extLst>
              <a:ext uri="{FF2B5EF4-FFF2-40B4-BE49-F238E27FC236}">
                <a16:creationId xmlns="" xmlns:a16="http://schemas.microsoft.com/office/drawing/2014/main" id="{8BA45E5C-ACB9-49E8-B4DB-5255C23766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6009" y="609602"/>
            <a:ext cx="2664005"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Judul 1">
            <a:extLst>
              <a:ext uri="{FF2B5EF4-FFF2-40B4-BE49-F238E27FC236}">
                <a16:creationId xmlns="" xmlns:a16="http://schemas.microsoft.com/office/drawing/2014/main" id="{4706589C-81A1-4C5B-B900-71B10E7B575F}"/>
              </a:ext>
            </a:extLst>
          </p:cNvPr>
          <p:cNvSpPr>
            <a:spLocks noGrp="1"/>
          </p:cNvSpPr>
          <p:nvPr>
            <p:ph type="title"/>
          </p:nvPr>
        </p:nvSpPr>
        <p:spPr>
          <a:xfrm>
            <a:off x="645582" y="2271109"/>
            <a:ext cx="2305455" cy="2365649"/>
          </a:xfrm>
        </p:spPr>
        <p:txBody>
          <a:bodyPr vert="horz" lIns="91440" tIns="45720" rIns="91440" bIns="45720" rtlCol="0" anchor="b">
            <a:normAutofit fontScale="90000"/>
          </a:bodyPr>
          <a:lstStyle/>
          <a:p>
            <a:r>
              <a:rPr lang="en-US" sz="3600" dirty="0">
                <a:solidFill>
                  <a:srgbClr val="262626"/>
                </a:solidFill>
              </a:rPr>
              <a:t>Target </a:t>
            </a:r>
            <a:r>
              <a:rPr lang="en-US" sz="3600" dirty="0" err="1">
                <a:solidFill>
                  <a:srgbClr val="262626"/>
                </a:solidFill>
              </a:rPr>
              <a:t>kinerja</a:t>
            </a:r>
            <a:r>
              <a:rPr lang="en-US" sz="3600" dirty="0">
                <a:solidFill>
                  <a:srgbClr val="262626"/>
                </a:solidFill>
              </a:rPr>
              <a:t> </a:t>
            </a:r>
            <a:r>
              <a:rPr lang="en-US" sz="3600" dirty="0" err="1">
                <a:solidFill>
                  <a:srgbClr val="262626"/>
                </a:solidFill>
              </a:rPr>
              <a:t>tahun</a:t>
            </a:r>
            <a:r>
              <a:rPr lang="en-US" sz="3600" dirty="0">
                <a:solidFill>
                  <a:srgbClr val="262626"/>
                </a:solidFill>
              </a:rPr>
              <a:t> 2021- Permendikbud no. 754/p/2020 </a:t>
            </a:r>
          </a:p>
        </p:txBody>
      </p:sp>
      <p:sp useBgFill="1">
        <p:nvSpPr>
          <p:cNvPr id="127" name="Rectangle 126">
            <a:extLst>
              <a:ext uri="{FF2B5EF4-FFF2-40B4-BE49-F238E27FC236}">
                <a16:creationId xmlns="" xmlns:a16="http://schemas.microsoft.com/office/drawing/2014/main" id="{857E618C-1D7B-4A51-90C1-6106CD8A1A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96619"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8" name="Tampungan Konten 4">
            <a:extLst>
              <a:ext uri="{FF2B5EF4-FFF2-40B4-BE49-F238E27FC236}">
                <a16:creationId xmlns="" xmlns:a16="http://schemas.microsoft.com/office/drawing/2014/main" id="{07EE591F-2FCC-4E79-BA17-A0582D1F3488}"/>
              </a:ext>
            </a:extLst>
          </p:cNvPr>
          <p:cNvGraphicFramePr>
            <a:graphicFrameLocks/>
          </p:cNvGraphicFramePr>
          <p:nvPr/>
        </p:nvGraphicFramePr>
        <p:xfrm>
          <a:off x="4083543" y="633834"/>
          <a:ext cx="4573533" cy="6325233"/>
        </p:xfrm>
        <a:graphic>
          <a:graphicData uri="http://schemas.openxmlformats.org/drawingml/2006/table">
            <a:tbl>
              <a:tblPr firstRow="1" firstCol="1" bandRow="1">
                <a:noFill/>
              </a:tblPr>
              <a:tblGrid>
                <a:gridCol w="578147">
                  <a:extLst>
                    <a:ext uri="{9D8B030D-6E8A-4147-A177-3AD203B41FA5}">
                      <a16:colId xmlns="" xmlns:a16="http://schemas.microsoft.com/office/drawing/2014/main" val="2799109086"/>
                    </a:ext>
                  </a:extLst>
                </a:gridCol>
                <a:gridCol w="3147152">
                  <a:extLst>
                    <a:ext uri="{9D8B030D-6E8A-4147-A177-3AD203B41FA5}">
                      <a16:colId xmlns="" xmlns:a16="http://schemas.microsoft.com/office/drawing/2014/main" val="1223492922"/>
                    </a:ext>
                  </a:extLst>
                </a:gridCol>
                <a:gridCol w="848234">
                  <a:extLst>
                    <a:ext uri="{9D8B030D-6E8A-4147-A177-3AD203B41FA5}">
                      <a16:colId xmlns="" xmlns:a16="http://schemas.microsoft.com/office/drawing/2014/main" val="867070679"/>
                    </a:ext>
                  </a:extLst>
                </a:gridCol>
              </a:tblGrid>
              <a:tr h="662889">
                <a:tc>
                  <a:txBody>
                    <a:bodyPr/>
                    <a:lstStyle/>
                    <a:p>
                      <a:pPr algn="ctr" fontAlgn="ctr">
                        <a:spcBef>
                          <a:spcPts val="0"/>
                        </a:spcBef>
                        <a:spcAft>
                          <a:spcPts val="0"/>
                        </a:spcAft>
                      </a:pPr>
                      <a:r>
                        <a:rPr lang="en-US" sz="1400" b="0" i="0" u="none" strike="noStrike" cap="all" spc="150">
                          <a:solidFill>
                            <a:schemeClr val="lt1"/>
                          </a:solidFill>
                          <a:effectLst/>
                          <a:latin typeface="Times New Roman" panose="02020603050405020304" pitchFamily="18" charset="0"/>
                          <a:ea typeface="Times New Roman" panose="02020603050405020304" pitchFamily="18" charset="0"/>
                        </a:rPr>
                        <a:t>IKU</a:t>
                      </a:r>
                      <a:endParaRPr lang="en-US" sz="1400" b="0" i="0" u="none" strike="noStrike" cap="all" spc="150">
                        <a:solidFill>
                          <a:schemeClr val="lt1"/>
                        </a:solidFill>
                        <a:effectLst/>
                        <a:latin typeface="Arial" panose="020B0604020202020204" pitchFamily="34" charset="0"/>
                      </a:endParaRPr>
                    </a:p>
                  </a:txBody>
                  <a:tcPr marL="85075" marR="85075" marT="113433" marB="113433" anchor="ctr">
                    <a:lnL w="12700" cmpd="sng">
                      <a:noFill/>
                    </a:lnL>
                    <a:lnR w="12700" cmpd="sng">
                      <a:noFill/>
                      <a:prstDash val="solid"/>
                    </a:lnR>
                    <a:lnT w="12700" cmpd="sng">
                      <a:noFill/>
                    </a:lnT>
                    <a:lnB w="12700" cmpd="sng">
                      <a:noFill/>
                      <a:prstDash val="solid"/>
                    </a:lnB>
                    <a:solidFill>
                      <a:srgbClr val="505356"/>
                    </a:solidFill>
                  </a:tcPr>
                </a:tc>
                <a:tc>
                  <a:txBody>
                    <a:bodyPr/>
                    <a:lstStyle/>
                    <a:p>
                      <a:pPr algn="ctr" fontAlgn="ctr">
                        <a:spcBef>
                          <a:spcPts val="0"/>
                        </a:spcBef>
                        <a:spcAft>
                          <a:spcPts val="0"/>
                        </a:spcAft>
                      </a:pPr>
                      <a:r>
                        <a:rPr lang="en-US" sz="1400" b="0" i="0" u="none" strike="noStrike" cap="all" spc="150">
                          <a:solidFill>
                            <a:schemeClr val="lt1"/>
                          </a:solidFill>
                          <a:effectLst/>
                          <a:latin typeface="Times New Roman" panose="02020603050405020304" pitchFamily="18" charset="0"/>
                          <a:ea typeface="Times New Roman" panose="02020603050405020304" pitchFamily="18" charset="0"/>
                        </a:rPr>
                        <a:t>INDIKATOR SESUAI KEPMENDIKBUD 754/P/2020</a:t>
                      </a:r>
                      <a:endParaRPr lang="en-US" sz="1400" b="0" i="0" u="none" strike="noStrike" cap="all" spc="150">
                        <a:solidFill>
                          <a:schemeClr val="lt1"/>
                        </a:solidFill>
                        <a:effectLst/>
                        <a:latin typeface="Arial" panose="020B0604020202020204" pitchFamily="34" charset="0"/>
                      </a:endParaRPr>
                    </a:p>
                  </a:txBody>
                  <a:tcPr marL="85075" marR="85075" marT="113433" marB="113433" anchor="ctr">
                    <a:lnL w="12700" cmpd="sng">
                      <a:noFill/>
                      <a:prstDash val="solid"/>
                    </a:lnL>
                    <a:lnR w="12700" cmpd="sng">
                      <a:noFill/>
                      <a:prstDash val="solid"/>
                    </a:lnR>
                    <a:lnT w="12700" cmpd="sng">
                      <a:noFill/>
                    </a:lnT>
                    <a:lnB w="12700" cmpd="sng">
                      <a:noFill/>
                      <a:prstDash val="solid"/>
                    </a:lnB>
                    <a:solidFill>
                      <a:srgbClr val="505356"/>
                    </a:solidFill>
                  </a:tcPr>
                </a:tc>
                <a:tc>
                  <a:txBody>
                    <a:bodyPr/>
                    <a:lstStyle/>
                    <a:p>
                      <a:pPr algn="ctr" fontAlgn="ctr">
                        <a:spcBef>
                          <a:spcPts val="0"/>
                        </a:spcBef>
                        <a:spcAft>
                          <a:spcPts val="0"/>
                        </a:spcAft>
                      </a:pPr>
                      <a:r>
                        <a:rPr lang="en-US" sz="1400" b="0" i="0" u="none" strike="noStrike" cap="all" spc="150">
                          <a:solidFill>
                            <a:schemeClr val="lt1"/>
                          </a:solidFill>
                          <a:effectLst/>
                          <a:latin typeface="Times New Roman" panose="02020603050405020304" pitchFamily="18" charset="0"/>
                          <a:ea typeface="Times New Roman" panose="02020603050405020304" pitchFamily="18" charset="0"/>
                        </a:rPr>
                        <a:t>TARGET</a:t>
                      </a:r>
                      <a:endParaRPr lang="en-US" sz="1400" b="0" i="0" u="none" strike="noStrike" cap="all" spc="150">
                        <a:solidFill>
                          <a:schemeClr val="lt1"/>
                        </a:solidFill>
                        <a:effectLst/>
                        <a:latin typeface="Arial" panose="020B0604020202020204" pitchFamily="34" charset="0"/>
                      </a:endParaRPr>
                    </a:p>
                  </a:txBody>
                  <a:tcPr marL="85075" marR="85075" marT="113433" marB="113433" anchor="ctr">
                    <a:lnL w="12700" cmpd="sng">
                      <a:noFill/>
                      <a:prstDash val="solid"/>
                    </a:lnL>
                    <a:lnR w="12700" cmpd="sng">
                      <a:noFill/>
                      <a:prstDash val="solid"/>
                    </a:lnR>
                    <a:lnT w="12700" cmpd="sng">
                      <a:noFill/>
                    </a:lnT>
                    <a:lnB w="12700" cmpd="sng">
                      <a:noFill/>
                      <a:prstDash val="solid"/>
                    </a:lnB>
                    <a:solidFill>
                      <a:srgbClr val="505356"/>
                    </a:solidFill>
                  </a:tcPr>
                </a:tc>
                <a:extLst>
                  <a:ext uri="{0D108BD9-81ED-4DB2-BD59-A6C34878D82A}">
                    <a16:rowId xmlns="" xmlns:a16="http://schemas.microsoft.com/office/drawing/2014/main" val="3820374676"/>
                  </a:ext>
                </a:extLst>
              </a:tr>
              <a:tr h="1092303">
                <a:tc>
                  <a:txBody>
                    <a:bodyPr/>
                    <a:lstStyle/>
                    <a:p>
                      <a:pPr algn="ctr" fontAlgn="t">
                        <a:spcBef>
                          <a:spcPts val="0"/>
                        </a:spcBef>
                        <a:spcAft>
                          <a:spcPts val="0"/>
                        </a:spcAft>
                      </a:pPr>
                      <a:r>
                        <a:rPr lang="en-US" sz="1200" b="1" i="0" u="none" strike="noStrike" cap="none" spc="0">
                          <a:solidFill>
                            <a:schemeClr val="tx1"/>
                          </a:solidFill>
                          <a:effectLst/>
                          <a:latin typeface="Times New Roman" panose="02020603050405020304" pitchFamily="18" charset="0"/>
                          <a:ea typeface="Times New Roman" panose="02020603050405020304" pitchFamily="18" charset="0"/>
                        </a:rPr>
                        <a:t>IKU 1</a:t>
                      </a:r>
                      <a:endParaRPr lang="en-US" sz="1200" b="1"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spcBef>
                          <a:spcPts val="0"/>
                        </a:spcBef>
                        <a:spcAft>
                          <a:spcPts val="0"/>
                        </a:spcAft>
                      </a:pP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Kesiapan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kerja</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lulusan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t>
                      </a:r>
                      <a:b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Persentase</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lulusan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S1 dan D4/D3/D2 yang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berhasil</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t>
                      </a:r>
                      <a:b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mendapat</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pekerjaan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t>
                      </a:r>
                      <a:b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b.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melanjutkan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studi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atau</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r>
                      <a:b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c.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menjadi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wiraswasta</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endParaRPr lang="en-US" sz="1200" b="0" i="0" u="none" strike="noStrike" cap="none" spc="0" dirty="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spcBef>
                          <a:spcPts val="0"/>
                        </a:spcBef>
                        <a:spcAft>
                          <a:spcPts val="0"/>
                        </a:spcAft>
                      </a:pP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80%</a:t>
                      </a:r>
                      <a:endParaRPr lang="en-US" sz="1200" b="0"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 xmlns:a16="http://schemas.microsoft.com/office/drawing/2014/main" val="697175865"/>
                  </a:ext>
                </a:extLst>
              </a:tr>
              <a:tr h="927144">
                <a:tc>
                  <a:txBody>
                    <a:bodyPr/>
                    <a:lstStyle/>
                    <a:p>
                      <a:pPr algn="ctr" fontAlgn="t">
                        <a:spcBef>
                          <a:spcPts val="0"/>
                        </a:spcBef>
                        <a:spcAft>
                          <a:spcPts val="0"/>
                        </a:spcAft>
                      </a:pPr>
                      <a:r>
                        <a:rPr lang="en-US" sz="1200" b="1" i="0" u="none" strike="noStrike" cap="none" spc="0">
                          <a:solidFill>
                            <a:schemeClr val="tx1"/>
                          </a:solidFill>
                          <a:effectLst/>
                          <a:latin typeface="Times New Roman" panose="02020603050405020304" pitchFamily="18" charset="0"/>
                          <a:ea typeface="Times New Roman" panose="02020603050405020304" pitchFamily="18" charset="0"/>
                        </a:rPr>
                        <a:t>IKU 2</a:t>
                      </a:r>
                      <a:endParaRPr lang="en-US" sz="1200" b="1"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fontAlgn="t">
                        <a:spcBef>
                          <a:spcPts val="0"/>
                        </a:spcBef>
                        <a:spcAft>
                          <a:spcPts val="0"/>
                        </a:spcAft>
                      </a:pP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Mahasiswa di luar kampus:</a:t>
                      </a:r>
                      <a:br>
                        <a:rPr lang="en-US" sz="1200" b="0" i="0" u="none" strike="noStrike" cap="none" spc="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Persentase lulusan S1 dan D4/D3/D2 yang:</a:t>
                      </a:r>
                      <a:br>
                        <a:rPr lang="en-US" sz="1200" b="0" i="0" u="none" strike="noStrike" cap="none" spc="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a. menghabiskan paling sedikit 20 (dua puluh) sks di luar kampus; atau</a:t>
                      </a:r>
                      <a:br>
                        <a:rPr lang="en-US" sz="1200" b="0" i="0" u="none" strike="noStrike" cap="none" spc="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b. meraih prestasi paling rendah tingkat nasional.</a:t>
                      </a:r>
                      <a:endParaRPr lang="en-US" sz="1200" b="0"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t">
                        <a:spcBef>
                          <a:spcPts val="0"/>
                        </a:spcBef>
                        <a:spcAft>
                          <a:spcPts val="0"/>
                        </a:spcAft>
                      </a:pP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30%</a:t>
                      </a:r>
                      <a:endParaRPr lang="en-US" sz="1200" b="0"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 xmlns:a16="http://schemas.microsoft.com/office/drawing/2014/main" val="1131958061"/>
                  </a:ext>
                </a:extLst>
              </a:tr>
              <a:tr h="1092303">
                <a:tc>
                  <a:txBody>
                    <a:bodyPr/>
                    <a:lstStyle/>
                    <a:p>
                      <a:pPr algn="ctr" fontAlgn="t">
                        <a:spcBef>
                          <a:spcPts val="0"/>
                        </a:spcBef>
                        <a:spcAft>
                          <a:spcPts val="0"/>
                        </a:spcAft>
                      </a:pPr>
                      <a:r>
                        <a:rPr lang="en-US" sz="1200" b="1" i="0" u="none" strike="noStrike" cap="none" spc="0">
                          <a:solidFill>
                            <a:schemeClr val="tx1"/>
                          </a:solidFill>
                          <a:effectLst/>
                          <a:latin typeface="Times New Roman" panose="02020603050405020304" pitchFamily="18" charset="0"/>
                          <a:ea typeface="Times New Roman" panose="02020603050405020304" pitchFamily="18" charset="0"/>
                        </a:rPr>
                        <a:t>IKU 3</a:t>
                      </a:r>
                      <a:endParaRPr lang="en-US" sz="1200" b="1"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spcBef>
                          <a:spcPts val="0"/>
                        </a:spcBef>
                        <a:spcAft>
                          <a:spcPts val="0"/>
                        </a:spcAft>
                      </a:pP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Dosen di luar kampus:</a:t>
                      </a:r>
                      <a:br>
                        <a:rPr lang="en-US" sz="1200" b="0" i="0" u="none" strike="noStrike" cap="none" spc="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Persentase dosen yang berkegiatan tridarma di kampus lain, di QS100 berdasarkan bidang ilmu (QS100 by subject), bekerja sebagai praktisi di dunia industri, atau membina mahasiswa yang berhasil meraih prestasi paling rendah tingkat nasional dalam 5 (lima) tahun terakhir.</a:t>
                      </a:r>
                      <a:endParaRPr lang="en-US" sz="1200" b="0"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spcBef>
                          <a:spcPts val="0"/>
                        </a:spcBef>
                        <a:spcAft>
                          <a:spcPts val="0"/>
                        </a:spcAft>
                      </a:pPr>
                      <a:r>
                        <a:rPr lang="en-US" sz="1200" b="0" i="0" u="none" strike="noStrike" cap="none" spc="0">
                          <a:solidFill>
                            <a:schemeClr val="tx1"/>
                          </a:solidFill>
                          <a:effectLst/>
                          <a:latin typeface="Times New Roman" panose="02020603050405020304" pitchFamily="18" charset="0"/>
                          <a:ea typeface="Times New Roman" panose="02020603050405020304" pitchFamily="18" charset="0"/>
                        </a:rPr>
                        <a:t>20%</a:t>
                      </a:r>
                      <a:endParaRPr lang="en-US" sz="1200" b="0"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 xmlns:a16="http://schemas.microsoft.com/office/drawing/2014/main" val="1750875682"/>
                  </a:ext>
                </a:extLst>
              </a:tr>
              <a:tr h="1422622">
                <a:tc>
                  <a:txBody>
                    <a:bodyPr/>
                    <a:lstStyle/>
                    <a:p>
                      <a:pPr algn="ctr" fontAlgn="t">
                        <a:spcBef>
                          <a:spcPts val="0"/>
                        </a:spcBef>
                        <a:spcAft>
                          <a:spcPts val="0"/>
                        </a:spcAft>
                      </a:pPr>
                      <a:r>
                        <a:rPr lang="en-US" sz="1200" b="1" i="0" u="none" strike="noStrike" cap="none" spc="0">
                          <a:solidFill>
                            <a:schemeClr val="tx1"/>
                          </a:solidFill>
                          <a:effectLst/>
                          <a:latin typeface="Times New Roman" panose="02020603050405020304" pitchFamily="18" charset="0"/>
                          <a:ea typeface="Times New Roman" panose="02020603050405020304" pitchFamily="18" charset="0"/>
                        </a:rPr>
                        <a:t> IKU 4 </a:t>
                      </a:r>
                      <a:endParaRPr lang="en-US" sz="1200" b="1" i="0" u="none" strike="noStrike" cap="none" spc="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indent="0" algn="l" fontAlgn="t">
                        <a:spcBef>
                          <a:spcPts val="0"/>
                        </a:spcBef>
                        <a:spcAft>
                          <a:spcPts val="0"/>
                        </a:spcAft>
                        <a:buFont typeface="+mj-lt"/>
                        <a:buNone/>
                      </a:pP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Kualifikasi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dosen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t>
                      </a:r>
                      <a:b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b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Persentase</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dosen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tetap</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t>
                      </a:r>
                    </a:p>
                    <a:p>
                      <a:pPr marL="228600" indent="-228600" algn="l" fontAlgn="t">
                        <a:spcBef>
                          <a:spcPts val="0"/>
                        </a:spcBef>
                        <a:spcAft>
                          <a:spcPts val="0"/>
                        </a:spcAft>
                        <a:buFont typeface="+mj-lt"/>
                        <a:buAutoNum type="alphaLcPeriod"/>
                      </a:pP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berkualifikasi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akademik</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S3;</a:t>
                      </a:r>
                    </a:p>
                    <a:p>
                      <a:pPr marL="228600" indent="-228600" algn="l" fontAlgn="t">
                        <a:spcBef>
                          <a:spcPts val="0"/>
                        </a:spcBef>
                        <a:spcAft>
                          <a:spcPts val="0"/>
                        </a:spcAft>
                        <a:buFont typeface="+mj-lt"/>
                        <a:buAutoNum type="alphaLcPeriod"/>
                      </a:pP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memiliki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sertifikat</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kompetensi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profesi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yang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diakui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oleh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industri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dan dunia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kerja</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atau</a:t>
                      </a:r>
                      <a:endParaRPr lang="en-US" sz="1200" b="0" i="0" u="none" strike="noStrike" cap="none" spc="0" dirty="0">
                        <a:solidFill>
                          <a:schemeClr val="tx1"/>
                        </a:solidFill>
                        <a:effectLst/>
                        <a:latin typeface="Times New Roman" panose="02020603050405020304" pitchFamily="18" charset="0"/>
                        <a:ea typeface="Times New Roman" panose="02020603050405020304" pitchFamily="18" charset="0"/>
                      </a:endParaRPr>
                    </a:p>
                    <a:p>
                      <a:pPr marL="228600" indent="-228600" algn="l" fontAlgn="t">
                        <a:spcBef>
                          <a:spcPts val="0"/>
                        </a:spcBef>
                        <a:spcAft>
                          <a:spcPts val="0"/>
                        </a:spcAft>
                        <a:buFont typeface="+mj-lt"/>
                        <a:buAutoNum type="alphaLcPeriod"/>
                      </a:pP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berasal</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dari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kalangan</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praktisi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profesional</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dunia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industri</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atau</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dunia </a:t>
                      </a:r>
                      <a:r>
                        <a:rPr lang="en-US" sz="1200" b="0" i="0" u="none" strike="noStrike" cap="none" spc="0" dirty="0" err="1">
                          <a:solidFill>
                            <a:schemeClr val="tx1"/>
                          </a:solidFill>
                          <a:effectLst/>
                          <a:latin typeface="Times New Roman" panose="02020603050405020304" pitchFamily="18" charset="0"/>
                          <a:ea typeface="Times New Roman" panose="02020603050405020304" pitchFamily="18" charset="0"/>
                        </a:rPr>
                        <a:t>kerja</a:t>
                      </a: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 </a:t>
                      </a:r>
                      <a:endParaRPr lang="en-US" sz="1200" b="0" i="0" u="none" strike="noStrike" cap="none" spc="0" dirty="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t">
                        <a:spcBef>
                          <a:spcPts val="0"/>
                        </a:spcBef>
                        <a:spcAft>
                          <a:spcPts val="0"/>
                        </a:spcAft>
                      </a:pPr>
                      <a:r>
                        <a:rPr lang="en-US" sz="1200" b="0" i="0" u="none" strike="noStrike" cap="none" spc="0" dirty="0">
                          <a:solidFill>
                            <a:schemeClr val="tx1"/>
                          </a:solidFill>
                          <a:effectLst/>
                          <a:latin typeface="Times New Roman" panose="02020603050405020304" pitchFamily="18" charset="0"/>
                          <a:ea typeface="Times New Roman" panose="02020603050405020304" pitchFamily="18" charset="0"/>
                        </a:rPr>
                        <a:t>40%</a:t>
                      </a:r>
                      <a:endParaRPr lang="en-US" sz="1200" b="0" i="0" u="none" strike="noStrike" cap="none" spc="0" dirty="0">
                        <a:solidFill>
                          <a:schemeClr val="tx1"/>
                        </a:solidFill>
                        <a:effectLst/>
                        <a:latin typeface="Arial" panose="020B0604020202020204" pitchFamily="34" charset="0"/>
                      </a:endParaRPr>
                    </a:p>
                  </a:txBody>
                  <a:tcPr marL="85075" marR="85075" marT="113433" marB="11343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 xmlns:a16="http://schemas.microsoft.com/office/drawing/2014/main" val="3004078862"/>
                  </a:ext>
                </a:extLst>
              </a:tr>
            </a:tbl>
          </a:graphicData>
        </a:graphic>
      </p:graphicFrame>
    </p:spTree>
    <p:extLst>
      <p:ext uri="{BB962C8B-B14F-4D97-AF65-F5344CB8AC3E}">
        <p14:creationId xmlns:p14="http://schemas.microsoft.com/office/powerpoint/2010/main" val="188027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333F0879-3DA0-4CB8-B35E-A0AD42558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5" name="Rectangle 24">
            <a:extLst>
              <a:ext uri="{FF2B5EF4-FFF2-40B4-BE49-F238E27FC236}">
                <a16:creationId xmlns="" xmlns:a16="http://schemas.microsoft.com/office/drawing/2014/main" id="{324D2183-F388-476E-92A9-D6639D69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4604" y="496090"/>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7" name="Rectangle 26">
            <a:extLst>
              <a:ext uri="{FF2B5EF4-FFF2-40B4-BE49-F238E27FC236}">
                <a16:creationId xmlns="" xmlns:a16="http://schemas.microsoft.com/office/drawing/2014/main" id="{243462E7-1698-4B21-BE89-AEFAC7C2F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6009" y="609602"/>
            <a:ext cx="2664005"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Judul 1">
            <a:extLst>
              <a:ext uri="{FF2B5EF4-FFF2-40B4-BE49-F238E27FC236}">
                <a16:creationId xmlns="" xmlns:a16="http://schemas.microsoft.com/office/drawing/2014/main" id="{BFD8D289-9556-40F2-AE1F-2AE26D1ECD0A}"/>
              </a:ext>
            </a:extLst>
          </p:cNvPr>
          <p:cNvSpPr>
            <a:spLocks noGrp="1"/>
          </p:cNvSpPr>
          <p:nvPr>
            <p:ph type="title"/>
          </p:nvPr>
        </p:nvSpPr>
        <p:spPr>
          <a:xfrm>
            <a:off x="614273" y="2345048"/>
            <a:ext cx="2368073" cy="2185379"/>
          </a:xfrm>
        </p:spPr>
        <p:txBody>
          <a:bodyPr anchor="b">
            <a:noAutofit/>
          </a:bodyPr>
          <a:lstStyle/>
          <a:p>
            <a:r>
              <a:rPr lang="en-US" sz="2800" dirty="0">
                <a:solidFill>
                  <a:srgbClr val="262626"/>
                </a:solidFill>
              </a:rPr>
              <a:t>Target </a:t>
            </a:r>
            <a:r>
              <a:rPr lang="en-US" sz="2800" dirty="0" err="1">
                <a:solidFill>
                  <a:srgbClr val="262626"/>
                </a:solidFill>
              </a:rPr>
              <a:t>kinerja</a:t>
            </a:r>
            <a:r>
              <a:rPr lang="en-US" sz="2800" dirty="0">
                <a:solidFill>
                  <a:srgbClr val="262626"/>
                </a:solidFill>
              </a:rPr>
              <a:t> </a:t>
            </a:r>
            <a:r>
              <a:rPr lang="en-US" sz="2800" dirty="0" err="1">
                <a:solidFill>
                  <a:srgbClr val="262626"/>
                </a:solidFill>
              </a:rPr>
              <a:t>tahun</a:t>
            </a:r>
            <a:r>
              <a:rPr lang="en-US" sz="2800" dirty="0">
                <a:solidFill>
                  <a:srgbClr val="262626"/>
                </a:solidFill>
              </a:rPr>
              <a:t> 2021- Permendikbud no. 754/p/2020 </a:t>
            </a:r>
            <a:endParaRPr lang="en-ID" sz="2800" dirty="0">
              <a:solidFill>
                <a:srgbClr val="262626"/>
              </a:solidFill>
            </a:endParaRPr>
          </a:p>
        </p:txBody>
      </p:sp>
      <p:sp useBgFill="1">
        <p:nvSpPr>
          <p:cNvPr id="29" name="Rectangle 28">
            <a:extLst>
              <a:ext uri="{FF2B5EF4-FFF2-40B4-BE49-F238E27FC236}">
                <a16:creationId xmlns="" xmlns:a16="http://schemas.microsoft.com/office/drawing/2014/main" id="{6C22FCAC-D7EC-4A52-B153-FF761E2235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96619"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39" name="Tampungan Konten 3">
            <a:extLst>
              <a:ext uri="{FF2B5EF4-FFF2-40B4-BE49-F238E27FC236}">
                <a16:creationId xmlns="" xmlns:a16="http://schemas.microsoft.com/office/drawing/2014/main" id="{8D19254F-E3EF-4B75-920F-47D40A906BAC}"/>
              </a:ext>
            </a:extLst>
          </p:cNvPr>
          <p:cNvGraphicFramePr>
            <a:graphicFrameLocks/>
          </p:cNvGraphicFramePr>
          <p:nvPr/>
        </p:nvGraphicFramePr>
        <p:xfrm>
          <a:off x="4076933" y="846227"/>
          <a:ext cx="4573532" cy="5286514"/>
        </p:xfrm>
        <a:graphic>
          <a:graphicData uri="http://schemas.openxmlformats.org/drawingml/2006/table">
            <a:tbl>
              <a:tblPr firstRow="1" firstCol="1" bandRow="1">
                <a:noFill/>
                <a:tableStyleId>{5C22544A-7EE6-4342-B048-85BDC9FD1C3A}</a:tableStyleId>
              </a:tblPr>
              <a:tblGrid>
                <a:gridCol w="616881">
                  <a:extLst>
                    <a:ext uri="{9D8B030D-6E8A-4147-A177-3AD203B41FA5}">
                      <a16:colId xmlns="" xmlns:a16="http://schemas.microsoft.com/office/drawing/2014/main" val="38396203"/>
                    </a:ext>
                  </a:extLst>
                </a:gridCol>
                <a:gridCol w="3017445">
                  <a:extLst>
                    <a:ext uri="{9D8B030D-6E8A-4147-A177-3AD203B41FA5}">
                      <a16:colId xmlns="" xmlns:a16="http://schemas.microsoft.com/office/drawing/2014/main" val="556998748"/>
                    </a:ext>
                  </a:extLst>
                </a:gridCol>
                <a:gridCol w="939206">
                  <a:extLst>
                    <a:ext uri="{9D8B030D-6E8A-4147-A177-3AD203B41FA5}">
                      <a16:colId xmlns="" xmlns:a16="http://schemas.microsoft.com/office/drawing/2014/main" val="164388876"/>
                    </a:ext>
                  </a:extLst>
                </a:gridCol>
              </a:tblGrid>
              <a:tr h="736927">
                <a:tc>
                  <a:txBody>
                    <a:bodyPr/>
                    <a:lstStyle/>
                    <a:p>
                      <a:pPr algn="ctr"/>
                      <a:r>
                        <a:rPr lang="en-US" sz="1500" b="0" cap="all" spc="150" dirty="0">
                          <a:solidFill>
                            <a:schemeClr val="lt1"/>
                          </a:solidFill>
                          <a:effectLst/>
                        </a:rPr>
                        <a:t>IKU</a:t>
                      </a:r>
                      <a:endParaRPr lang="en-ID" sz="1500" b="0" cap="all" spc="150" dirty="0">
                        <a:solidFill>
                          <a:schemeClr val="lt1"/>
                        </a:solidFill>
                        <a:effectLst/>
                        <a:latin typeface="Times New Roman" panose="02020603050405020304" pitchFamily="18" charset="0"/>
                        <a:ea typeface="Times New Roman" panose="02020603050405020304" pitchFamily="18" charset="0"/>
                      </a:endParaRPr>
                    </a:p>
                  </a:txBody>
                  <a:tcPr marL="95380" marR="95380" marT="127173" marB="127173" anchor="ctr">
                    <a:lnL w="12700" cmpd="sng">
                      <a:noFill/>
                    </a:lnL>
                    <a:lnR w="12700" cmpd="sng">
                      <a:noFill/>
                    </a:lnR>
                    <a:lnT w="12700" cmpd="sng">
                      <a:noFill/>
                    </a:lnT>
                    <a:lnB w="38100" cmpd="sng">
                      <a:noFill/>
                    </a:lnB>
                    <a:solidFill>
                      <a:srgbClr val="505356"/>
                    </a:solidFill>
                  </a:tcPr>
                </a:tc>
                <a:tc>
                  <a:txBody>
                    <a:bodyPr/>
                    <a:lstStyle/>
                    <a:p>
                      <a:pPr algn="ctr"/>
                      <a:r>
                        <a:rPr lang="en-US" sz="1500" b="0" cap="all" spc="150" dirty="0">
                          <a:solidFill>
                            <a:schemeClr val="lt1"/>
                          </a:solidFill>
                          <a:effectLst/>
                        </a:rPr>
                        <a:t>INDIKATOR SESUAI KEPMENDIKBUD 754/P/2020</a:t>
                      </a:r>
                      <a:endParaRPr lang="en-ID" sz="1500" b="0" cap="all" spc="150" dirty="0">
                        <a:solidFill>
                          <a:schemeClr val="lt1"/>
                        </a:solidFill>
                        <a:effectLst/>
                        <a:latin typeface="Times New Roman" panose="02020603050405020304" pitchFamily="18" charset="0"/>
                        <a:ea typeface="Times New Roman" panose="02020603050405020304" pitchFamily="18" charset="0"/>
                      </a:endParaRPr>
                    </a:p>
                  </a:txBody>
                  <a:tcPr marL="95380" marR="95380" marT="127173" marB="127173" anchor="ctr">
                    <a:lnL w="12700" cmpd="sng">
                      <a:noFill/>
                    </a:lnL>
                    <a:lnR w="12700" cmpd="sng">
                      <a:noFill/>
                    </a:lnR>
                    <a:lnT w="12700" cmpd="sng">
                      <a:noFill/>
                    </a:lnT>
                    <a:lnB w="38100" cmpd="sng">
                      <a:noFill/>
                    </a:lnB>
                    <a:solidFill>
                      <a:srgbClr val="505356"/>
                    </a:solidFill>
                  </a:tcPr>
                </a:tc>
                <a:tc>
                  <a:txBody>
                    <a:bodyPr/>
                    <a:lstStyle/>
                    <a:p>
                      <a:pPr algn="ctr"/>
                      <a:r>
                        <a:rPr lang="en-US" sz="1500" b="0" cap="all" spc="150">
                          <a:solidFill>
                            <a:schemeClr val="lt1"/>
                          </a:solidFill>
                          <a:effectLst/>
                        </a:rPr>
                        <a:t>TARGET</a:t>
                      </a:r>
                      <a:endParaRPr lang="en-ID" sz="1500" b="0" cap="all" spc="150">
                        <a:solidFill>
                          <a:schemeClr val="lt1"/>
                        </a:solidFill>
                        <a:effectLst/>
                        <a:latin typeface="Times New Roman" panose="02020603050405020304" pitchFamily="18" charset="0"/>
                        <a:ea typeface="Times New Roman" panose="02020603050405020304" pitchFamily="18" charset="0"/>
                      </a:endParaRPr>
                    </a:p>
                  </a:txBody>
                  <a:tcPr marL="95380" marR="95380" marT="127173" marB="127173" anchor="ctr">
                    <a:lnL w="12700" cmpd="sng">
                      <a:noFill/>
                    </a:lnL>
                    <a:lnR w="12700" cmpd="sng">
                      <a:noFill/>
                    </a:lnR>
                    <a:lnT w="12700" cmpd="sng">
                      <a:noFill/>
                    </a:lnT>
                    <a:lnB w="38100" cmpd="sng">
                      <a:noFill/>
                    </a:lnB>
                    <a:solidFill>
                      <a:srgbClr val="505356"/>
                    </a:solidFill>
                  </a:tcPr>
                </a:tc>
                <a:extLst>
                  <a:ext uri="{0D108BD9-81ED-4DB2-BD59-A6C34878D82A}">
                    <a16:rowId xmlns="" xmlns:a16="http://schemas.microsoft.com/office/drawing/2014/main" val="4290038708"/>
                  </a:ext>
                </a:extLst>
              </a:tr>
              <a:tr h="1183760">
                <a:tc>
                  <a:txBody>
                    <a:bodyPr/>
                    <a:lstStyle/>
                    <a:p>
                      <a:pPr algn="ctr"/>
                      <a:r>
                        <a:rPr lang="en-US" sz="1200" b="1" cap="none" spc="0">
                          <a:solidFill>
                            <a:schemeClr val="tx1"/>
                          </a:solidFill>
                          <a:effectLst/>
                        </a:rPr>
                        <a:t> IKU 5 </a:t>
                      </a:r>
                      <a:endParaRPr lang="en-ID" sz="1200" b="1"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38100" cmpd="sng">
                      <a:noFill/>
                    </a:lnT>
                    <a:lnB w="12700" cmpd="sng">
                      <a:noFill/>
                      <a:prstDash val="solid"/>
                    </a:lnB>
                    <a:noFill/>
                  </a:tcPr>
                </a:tc>
                <a:tc>
                  <a:txBody>
                    <a:bodyPr/>
                    <a:lstStyle/>
                    <a:p>
                      <a:r>
                        <a:rPr lang="en-US" sz="1200" cap="none" spc="0" dirty="0" err="1">
                          <a:solidFill>
                            <a:schemeClr val="tx1"/>
                          </a:solidFill>
                          <a:effectLst/>
                        </a:rPr>
                        <a:t>Penerapan</a:t>
                      </a:r>
                      <a:r>
                        <a:rPr lang="en-US" sz="1200" cap="none" spc="0" dirty="0">
                          <a:solidFill>
                            <a:schemeClr val="tx1"/>
                          </a:solidFill>
                          <a:effectLst/>
                        </a:rPr>
                        <a:t> </a:t>
                      </a:r>
                      <a:r>
                        <a:rPr lang="en-US" sz="1200" cap="none" spc="0" dirty="0" err="1">
                          <a:solidFill>
                            <a:schemeClr val="tx1"/>
                          </a:solidFill>
                          <a:effectLst/>
                        </a:rPr>
                        <a:t>riset</a:t>
                      </a:r>
                      <a:r>
                        <a:rPr lang="en-US" sz="1200" cap="none" spc="0" dirty="0">
                          <a:solidFill>
                            <a:schemeClr val="tx1"/>
                          </a:solidFill>
                          <a:effectLst/>
                        </a:rPr>
                        <a:t> </a:t>
                      </a:r>
                      <a:r>
                        <a:rPr lang="en-US" sz="1200" cap="none" spc="0" dirty="0" err="1">
                          <a:solidFill>
                            <a:schemeClr val="tx1"/>
                          </a:solidFill>
                          <a:effectLst/>
                        </a:rPr>
                        <a:t>dosen</a:t>
                      </a:r>
                      <a:r>
                        <a:rPr lang="en-US" sz="1200" cap="none" spc="0" dirty="0">
                          <a:solidFill>
                            <a:schemeClr val="tx1"/>
                          </a:solidFill>
                          <a:effectLst/>
                        </a:rPr>
                        <a:t>:</a:t>
                      </a:r>
                      <a:br>
                        <a:rPr lang="en-US" sz="1200" cap="none" spc="0" dirty="0">
                          <a:solidFill>
                            <a:schemeClr val="tx1"/>
                          </a:solidFill>
                          <a:effectLst/>
                        </a:rPr>
                      </a:br>
                      <a:r>
                        <a:rPr lang="en-US" sz="1200" cap="none" spc="0" dirty="0" err="1">
                          <a:solidFill>
                            <a:schemeClr val="tx1"/>
                          </a:solidFill>
                          <a:effectLst/>
                        </a:rPr>
                        <a:t>Jumlah</a:t>
                      </a:r>
                      <a:r>
                        <a:rPr lang="en-US" sz="1200" cap="none" spc="0" dirty="0">
                          <a:solidFill>
                            <a:schemeClr val="tx1"/>
                          </a:solidFill>
                          <a:effectLst/>
                        </a:rPr>
                        <a:t> </a:t>
                      </a:r>
                      <a:r>
                        <a:rPr lang="en-US" sz="1200" cap="none" spc="0" dirty="0" err="1">
                          <a:solidFill>
                            <a:schemeClr val="tx1"/>
                          </a:solidFill>
                          <a:effectLst/>
                        </a:rPr>
                        <a:t>keluaran</a:t>
                      </a:r>
                      <a:r>
                        <a:rPr lang="en-US" sz="1200" cap="none" spc="0" dirty="0">
                          <a:solidFill>
                            <a:schemeClr val="tx1"/>
                          </a:solidFill>
                          <a:effectLst/>
                        </a:rPr>
                        <a:t> </a:t>
                      </a:r>
                      <a:r>
                        <a:rPr lang="en-US" sz="1200" cap="none" spc="0" dirty="0" err="1">
                          <a:solidFill>
                            <a:schemeClr val="tx1"/>
                          </a:solidFill>
                          <a:effectLst/>
                        </a:rPr>
                        <a:t>penelitian</a:t>
                      </a:r>
                      <a:r>
                        <a:rPr lang="en-US" sz="1200" cap="none" spc="0" dirty="0">
                          <a:solidFill>
                            <a:schemeClr val="tx1"/>
                          </a:solidFill>
                          <a:effectLst/>
                        </a:rPr>
                        <a:t> dan </a:t>
                      </a:r>
                      <a:r>
                        <a:rPr lang="en-US" sz="1200" cap="none" spc="0" dirty="0" err="1">
                          <a:solidFill>
                            <a:schemeClr val="tx1"/>
                          </a:solidFill>
                          <a:effectLst/>
                        </a:rPr>
                        <a:t>pengabdian</a:t>
                      </a:r>
                      <a:r>
                        <a:rPr lang="en-US" sz="1200" cap="none" spc="0" dirty="0">
                          <a:solidFill>
                            <a:schemeClr val="tx1"/>
                          </a:solidFill>
                          <a:effectLst/>
                        </a:rPr>
                        <a:t> </a:t>
                      </a:r>
                      <a:r>
                        <a:rPr lang="en-US" sz="1200" cap="none" spc="0" dirty="0" err="1">
                          <a:solidFill>
                            <a:schemeClr val="tx1"/>
                          </a:solidFill>
                          <a:effectLst/>
                        </a:rPr>
                        <a:t>kepada</a:t>
                      </a:r>
                      <a:r>
                        <a:rPr lang="en-US" sz="1200" cap="none" spc="0" dirty="0">
                          <a:solidFill>
                            <a:schemeClr val="tx1"/>
                          </a:solidFill>
                          <a:effectLst/>
                        </a:rPr>
                        <a:t> </a:t>
                      </a:r>
                      <a:r>
                        <a:rPr lang="en-US" sz="1200" cap="none" spc="0" dirty="0" err="1">
                          <a:solidFill>
                            <a:schemeClr val="tx1"/>
                          </a:solidFill>
                          <a:effectLst/>
                        </a:rPr>
                        <a:t>masyarakat</a:t>
                      </a:r>
                      <a:r>
                        <a:rPr lang="en-US" sz="1200" cap="none" spc="0" dirty="0">
                          <a:solidFill>
                            <a:schemeClr val="tx1"/>
                          </a:solidFill>
                          <a:effectLst/>
                        </a:rPr>
                        <a:t> yang </a:t>
                      </a:r>
                      <a:r>
                        <a:rPr lang="en-US" sz="1200" cap="none" spc="0" dirty="0" err="1">
                          <a:solidFill>
                            <a:schemeClr val="tx1"/>
                          </a:solidFill>
                          <a:effectLst/>
                        </a:rPr>
                        <a:t>berhasil</a:t>
                      </a:r>
                      <a:r>
                        <a:rPr lang="en-US" sz="1200" cap="none" spc="0" dirty="0">
                          <a:solidFill>
                            <a:schemeClr val="tx1"/>
                          </a:solidFill>
                          <a:effectLst/>
                        </a:rPr>
                        <a:t> </a:t>
                      </a:r>
                      <a:r>
                        <a:rPr lang="en-US" sz="1200" cap="none" spc="0" dirty="0" err="1">
                          <a:solidFill>
                            <a:schemeClr val="tx1"/>
                          </a:solidFill>
                          <a:effectLst/>
                        </a:rPr>
                        <a:t>mendapat</a:t>
                      </a:r>
                      <a:r>
                        <a:rPr lang="en-US" sz="1200" cap="none" spc="0" dirty="0">
                          <a:solidFill>
                            <a:schemeClr val="tx1"/>
                          </a:solidFill>
                          <a:effectLst/>
                        </a:rPr>
                        <a:t> </a:t>
                      </a:r>
                      <a:r>
                        <a:rPr lang="en-US" sz="1200" cap="none" spc="0" dirty="0" err="1">
                          <a:solidFill>
                            <a:schemeClr val="tx1"/>
                          </a:solidFill>
                          <a:effectLst/>
                        </a:rPr>
                        <a:t>rekognisi</a:t>
                      </a:r>
                      <a:r>
                        <a:rPr lang="en-US" sz="1200" cap="none" spc="0" dirty="0">
                          <a:solidFill>
                            <a:schemeClr val="tx1"/>
                          </a:solidFill>
                          <a:effectLst/>
                        </a:rPr>
                        <a:t> </a:t>
                      </a:r>
                      <a:r>
                        <a:rPr lang="en-US" sz="1200" cap="none" spc="0" dirty="0" err="1">
                          <a:solidFill>
                            <a:schemeClr val="tx1"/>
                          </a:solidFill>
                          <a:effectLst/>
                        </a:rPr>
                        <a:t>internasional</a:t>
                      </a:r>
                      <a:r>
                        <a:rPr lang="en-US" sz="1200" cap="none" spc="0" dirty="0">
                          <a:solidFill>
                            <a:schemeClr val="tx1"/>
                          </a:solidFill>
                          <a:effectLst/>
                        </a:rPr>
                        <a:t> </a:t>
                      </a:r>
                      <a:r>
                        <a:rPr lang="en-US" sz="1200" cap="none" spc="0" dirty="0" err="1">
                          <a:solidFill>
                            <a:schemeClr val="tx1"/>
                          </a:solidFill>
                          <a:effectLst/>
                        </a:rPr>
                        <a:t>atau</a:t>
                      </a:r>
                      <a:r>
                        <a:rPr lang="en-US" sz="1200" cap="none" spc="0" dirty="0">
                          <a:solidFill>
                            <a:schemeClr val="tx1"/>
                          </a:solidFill>
                          <a:effectLst/>
                        </a:rPr>
                        <a:t> </a:t>
                      </a:r>
                      <a:r>
                        <a:rPr lang="en-US" sz="1200" cap="none" spc="0" dirty="0" err="1">
                          <a:solidFill>
                            <a:schemeClr val="tx1"/>
                          </a:solidFill>
                          <a:effectLst/>
                        </a:rPr>
                        <a:t>diterapkan</a:t>
                      </a:r>
                      <a:r>
                        <a:rPr lang="en-US" sz="1200" cap="none" spc="0" dirty="0">
                          <a:solidFill>
                            <a:schemeClr val="tx1"/>
                          </a:solidFill>
                          <a:effectLst/>
                        </a:rPr>
                        <a:t> oleh </a:t>
                      </a:r>
                      <a:r>
                        <a:rPr lang="en-US" sz="1200" cap="none" spc="0" dirty="0" err="1">
                          <a:solidFill>
                            <a:schemeClr val="tx1"/>
                          </a:solidFill>
                          <a:effectLst/>
                        </a:rPr>
                        <a:t>masyarakat</a:t>
                      </a:r>
                      <a:r>
                        <a:rPr lang="en-US" sz="1200" cap="none" spc="0" dirty="0">
                          <a:solidFill>
                            <a:schemeClr val="tx1"/>
                          </a:solidFill>
                          <a:effectLst/>
                        </a:rPr>
                        <a:t>  per </a:t>
                      </a:r>
                      <a:r>
                        <a:rPr lang="en-US" sz="1200" cap="none" spc="0" dirty="0" err="1">
                          <a:solidFill>
                            <a:schemeClr val="tx1"/>
                          </a:solidFill>
                          <a:effectLst/>
                        </a:rPr>
                        <a:t>jumlah</a:t>
                      </a:r>
                      <a:r>
                        <a:rPr lang="en-US" sz="1200" cap="none" spc="0" dirty="0">
                          <a:solidFill>
                            <a:schemeClr val="tx1"/>
                          </a:solidFill>
                          <a:effectLst/>
                        </a:rPr>
                        <a:t> </a:t>
                      </a:r>
                      <a:r>
                        <a:rPr lang="en-US" sz="1200" cap="none" spc="0" dirty="0" err="1">
                          <a:solidFill>
                            <a:schemeClr val="tx1"/>
                          </a:solidFill>
                          <a:effectLst/>
                        </a:rPr>
                        <a:t>dosen</a:t>
                      </a:r>
                      <a:r>
                        <a:rPr lang="en-US" sz="1200" cap="none" spc="0" dirty="0">
                          <a:solidFill>
                            <a:schemeClr val="tx1"/>
                          </a:solidFill>
                          <a:effectLst/>
                        </a:rPr>
                        <a:t>. </a:t>
                      </a:r>
                      <a:endParaRPr lang="en-ID" sz="1200" cap="none" spc="0" dirty="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38100" cmpd="sng">
                      <a:noFill/>
                    </a:lnT>
                    <a:lnB w="12700" cmpd="sng">
                      <a:noFill/>
                      <a:prstDash val="solid"/>
                    </a:lnB>
                    <a:noFill/>
                  </a:tcPr>
                </a:tc>
                <a:tc>
                  <a:txBody>
                    <a:bodyPr/>
                    <a:lstStyle/>
                    <a:p>
                      <a:pPr algn="ctr"/>
                      <a:r>
                        <a:rPr lang="en-US" sz="1200" cap="none" spc="0">
                          <a:solidFill>
                            <a:schemeClr val="tx1"/>
                          </a:solidFill>
                          <a:effectLst/>
                        </a:rPr>
                        <a:t>0,15</a:t>
                      </a:r>
                      <a:endParaRPr lang="en-ID" sz="1200"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38100" cmpd="sng">
                      <a:noFill/>
                    </a:lnT>
                    <a:lnB w="12700" cmpd="sng">
                      <a:noFill/>
                      <a:prstDash val="solid"/>
                    </a:lnB>
                    <a:noFill/>
                  </a:tcPr>
                </a:tc>
                <a:extLst>
                  <a:ext uri="{0D108BD9-81ED-4DB2-BD59-A6C34878D82A}">
                    <a16:rowId xmlns="" xmlns:a16="http://schemas.microsoft.com/office/drawing/2014/main" val="592169100"/>
                  </a:ext>
                </a:extLst>
              </a:tr>
              <a:tr h="826294">
                <a:tc>
                  <a:txBody>
                    <a:bodyPr/>
                    <a:lstStyle/>
                    <a:p>
                      <a:pPr algn="ctr"/>
                      <a:r>
                        <a:rPr lang="en-US" sz="1200" b="1" cap="none" spc="0">
                          <a:solidFill>
                            <a:schemeClr val="tx1"/>
                          </a:solidFill>
                          <a:effectLst/>
                        </a:rPr>
                        <a:t> IKU 6 </a:t>
                      </a:r>
                      <a:endParaRPr lang="en-ID" sz="1200" b="1"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200" cap="none" spc="0" dirty="0" err="1">
                          <a:solidFill>
                            <a:schemeClr val="tx1"/>
                          </a:solidFill>
                          <a:effectLst/>
                        </a:rPr>
                        <a:t>Kemitraan</a:t>
                      </a:r>
                      <a:r>
                        <a:rPr lang="en-US" sz="1200" cap="none" spc="0" dirty="0">
                          <a:solidFill>
                            <a:schemeClr val="tx1"/>
                          </a:solidFill>
                          <a:effectLst/>
                        </a:rPr>
                        <a:t> program </a:t>
                      </a:r>
                      <a:r>
                        <a:rPr lang="en-US" sz="1200" cap="none" spc="0" dirty="0" err="1">
                          <a:solidFill>
                            <a:schemeClr val="tx1"/>
                          </a:solidFill>
                          <a:effectLst/>
                        </a:rPr>
                        <a:t>studi</a:t>
                      </a:r>
                      <a:r>
                        <a:rPr lang="en-US" sz="1200" cap="none" spc="0" dirty="0">
                          <a:solidFill>
                            <a:schemeClr val="tx1"/>
                          </a:solidFill>
                          <a:effectLst/>
                        </a:rPr>
                        <a:t>:</a:t>
                      </a:r>
                      <a:br>
                        <a:rPr lang="en-US" sz="1200" cap="none" spc="0" dirty="0">
                          <a:solidFill>
                            <a:schemeClr val="tx1"/>
                          </a:solidFill>
                          <a:effectLst/>
                        </a:rPr>
                      </a:br>
                      <a:r>
                        <a:rPr lang="en-US" sz="1200" cap="none" spc="0" dirty="0" err="1">
                          <a:solidFill>
                            <a:schemeClr val="tx1"/>
                          </a:solidFill>
                          <a:effectLst/>
                        </a:rPr>
                        <a:t>Persentase</a:t>
                      </a:r>
                      <a:r>
                        <a:rPr lang="en-US" sz="1200" cap="none" spc="0" dirty="0">
                          <a:solidFill>
                            <a:schemeClr val="tx1"/>
                          </a:solidFill>
                          <a:effectLst/>
                        </a:rPr>
                        <a:t> program </a:t>
                      </a:r>
                      <a:r>
                        <a:rPr lang="en-US" sz="1200" cap="none" spc="0" dirty="0" err="1">
                          <a:solidFill>
                            <a:schemeClr val="tx1"/>
                          </a:solidFill>
                          <a:effectLst/>
                        </a:rPr>
                        <a:t>studi</a:t>
                      </a:r>
                      <a:r>
                        <a:rPr lang="en-US" sz="1200" cap="none" spc="0" dirty="0">
                          <a:solidFill>
                            <a:schemeClr val="tx1"/>
                          </a:solidFill>
                          <a:effectLst/>
                        </a:rPr>
                        <a:t> S1 dan D4/D3/D2 yang </a:t>
                      </a:r>
                      <a:r>
                        <a:rPr lang="en-US" sz="1200" cap="none" spc="0" dirty="0" err="1">
                          <a:solidFill>
                            <a:schemeClr val="tx1"/>
                          </a:solidFill>
                          <a:effectLst/>
                        </a:rPr>
                        <a:t>melaksanakan</a:t>
                      </a:r>
                      <a:r>
                        <a:rPr lang="en-US" sz="1200" cap="none" spc="0" dirty="0">
                          <a:solidFill>
                            <a:schemeClr val="tx1"/>
                          </a:solidFill>
                          <a:effectLst/>
                        </a:rPr>
                        <a:t> </a:t>
                      </a:r>
                      <a:r>
                        <a:rPr lang="en-US" sz="1200" cap="none" spc="0" dirty="0" err="1">
                          <a:solidFill>
                            <a:schemeClr val="tx1"/>
                          </a:solidFill>
                          <a:effectLst/>
                        </a:rPr>
                        <a:t>kerja</a:t>
                      </a:r>
                      <a:r>
                        <a:rPr lang="en-US" sz="1200" cap="none" spc="0" dirty="0">
                          <a:solidFill>
                            <a:schemeClr val="tx1"/>
                          </a:solidFill>
                          <a:effectLst/>
                        </a:rPr>
                        <a:t> </a:t>
                      </a:r>
                      <a:r>
                        <a:rPr lang="en-US" sz="1200" cap="none" spc="0" dirty="0" err="1">
                          <a:solidFill>
                            <a:schemeClr val="tx1"/>
                          </a:solidFill>
                          <a:effectLst/>
                        </a:rPr>
                        <a:t>sama</a:t>
                      </a:r>
                      <a:r>
                        <a:rPr lang="en-US" sz="1200" cap="none" spc="0" dirty="0">
                          <a:solidFill>
                            <a:schemeClr val="tx1"/>
                          </a:solidFill>
                          <a:effectLst/>
                        </a:rPr>
                        <a:t> </a:t>
                      </a:r>
                      <a:r>
                        <a:rPr lang="en-US" sz="1200" cap="none" spc="0" dirty="0" err="1">
                          <a:solidFill>
                            <a:schemeClr val="tx1"/>
                          </a:solidFill>
                          <a:effectLst/>
                        </a:rPr>
                        <a:t>dengan</a:t>
                      </a:r>
                      <a:r>
                        <a:rPr lang="en-US" sz="1200" cap="none" spc="0" dirty="0">
                          <a:solidFill>
                            <a:schemeClr val="tx1"/>
                          </a:solidFill>
                          <a:effectLst/>
                        </a:rPr>
                        <a:t> </a:t>
                      </a:r>
                      <a:r>
                        <a:rPr lang="en-US" sz="1200" cap="none" spc="0" dirty="0" err="1">
                          <a:solidFill>
                            <a:schemeClr val="tx1"/>
                          </a:solidFill>
                          <a:effectLst/>
                        </a:rPr>
                        <a:t>mitra</a:t>
                      </a:r>
                      <a:r>
                        <a:rPr lang="en-US" sz="1200" cap="none" spc="0" dirty="0">
                          <a:solidFill>
                            <a:schemeClr val="tx1"/>
                          </a:solidFill>
                          <a:effectLst/>
                        </a:rPr>
                        <a:t>. </a:t>
                      </a:r>
                      <a:endParaRPr lang="en-ID" sz="1200" cap="none" spc="0" dirty="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200" cap="none" spc="0">
                          <a:solidFill>
                            <a:schemeClr val="tx1"/>
                          </a:solidFill>
                          <a:effectLst/>
                        </a:rPr>
                        <a:t>50%</a:t>
                      </a:r>
                      <a:endParaRPr lang="en-ID" sz="1200"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 xmlns:a16="http://schemas.microsoft.com/office/drawing/2014/main" val="2196431818"/>
                  </a:ext>
                </a:extLst>
              </a:tr>
              <a:tr h="1362493">
                <a:tc>
                  <a:txBody>
                    <a:bodyPr/>
                    <a:lstStyle/>
                    <a:p>
                      <a:pPr algn="ctr"/>
                      <a:r>
                        <a:rPr lang="en-US" sz="1200" b="1" cap="none" spc="0">
                          <a:solidFill>
                            <a:schemeClr val="tx1"/>
                          </a:solidFill>
                          <a:effectLst/>
                        </a:rPr>
                        <a:t>IKU 7</a:t>
                      </a:r>
                      <a:endParaRPr lang="en-ID" sz="1200" b="1"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cap="none" spc="0">
                          <a:solidFill>
                            <a:schemeClr val="tx1"/>
                          </a:solidFill>
                          <a:effectLst/>
                        </a:rPr>
                        <a:t>Pembelajaran dalam kelas:</a:t>
                      </a:r>
                      <a:br>
                        <a:rPr lang="en-US" sz="1200" cap="none" spc="0">
                          <a:solidFill>
                            <a:schemeClr val="tx1"/>
                          </a:solidFill>
                          <a:effectLst/>
                        </a:rPr>
                      </a:br>
                      <a:r>
                        <a:rPr lang="en-US" sz="1200" cap="none" spc="0">
                          <a:solidFill>
                            <a:schemeClr val="tx1"/>
                          </a:solidFill>
                          <a:effectLst/>
                        </a:rPr>
                        <a:t>Persentase mata kuliah S1 dan D4/D3/D2 yang menggunakan metode pembelajaran pemecahan kasus (case method) atau pembelajaran kelompok berbasis projek (team-based project) sebagai sebagian bobot evaluasi.</a:t>
                      </a:r>
                      <a:endParaRPr lang="en-ID" sz="1200"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200" cap="none" spc="0">
                          <a:solidFill>
                            <a:schemeClr val="tx1"/>
                          </a:solidFill>
                          <a:effectLst/>
                        </a:rPr>
                        <a:t>35%</a:t>
                      </a:r>
                      <a:endParaRPr lang="en-ID" sz="1200"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 xmlns:a16="http://schemas.microsoft.com/office/drawing/2014/main" val="1814332590"/>
                  </a:ext>
                </a:extLst>
              </a:tr>
              <a:tr h="1005027">
                <a:tc>
                  <a:txBody>
                    <a:bodyPr/>
                    <a:lstStyle/>
                    <a:p>
                      <a:pPr algn="ctr"/>
                      <a:r>
                        <a:rPr lang="en-US" sz="1200" b="1" cap="none" spc="0">
                          <a:solidFill>
                            <a:schemeClr val="tx1"/>
                          </a:solidFill>
                          <a:effectLst/>
                        </a:rPr>
                        <a:t>IKU 8</a:t>
                      </a:r>
                      <a:endParaRPr lang="en-ID" sz="1200" b="1"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200" cap="none" spc="0">
                          <a:solidFill>
                            <a:schemeClr val="tx1"/>
                          </a:solidFill>
                          <a:effectLst/>
                        </a:rPr>
                        <a:t>Akreditasi Internasional:</a:t>
                      </a:r>
                      <a:br>
                        <a:rPr lang="en-US" sz="1200" cap="none" spc="0">
                          <a:solidFill>
                            <a:schemeClr val="tx1"/>
                          </a:solidFill>
                          <a:effectLst/>
                        </a:rPr>
                      </a:br>
                      <a:r>
                        <a:rPr lang="en-US" sz="1200" cap="none" spc="0">
                          <a:solidFill>
                            <a:schemeClr val="tx1"/>
                          </a:solidFill>
                          <a:effectLst/>
                        </a:rPr>
                        <a:t>Persentase program studi S1 dan D4/D3/D2 yang memiliki akreditasi atau sertifikat internasional yang diakui pemerintah.</a:t>
                      </a:r>
                      <a:endParaRPr lang="en-ID" sz="1200" cap="none" spc="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200" cap="none" spc="0" dirty="0">
                          <a:solidFill>
                            <a:schemeClr val="tx1"/>
                          </a:solidFill>
                          <a:effectLst/>
                        </a:rPr>
                        <a:t>5%</a:t>
                      </a:r>
                      <a:endParaRPr lang="en-ID" sz="1200" cap="none" spc="0" dirty="0">
                        <a:solidFill>
                          <a:schemeClr val="tx1"/>
                        </a:solidFill>
                        <a:effectLst/>
                        <a:latin typeface="Times New Roman" panose="02020603050405020304" pitchFamily="18" charset="0"/>
                        <a:ea typeface="Times New Roman" panose="02020603050405020304" pitchFamily="18" charset="0"/>
                      </a:endParaRPr>
                    </a:p>
                  </a:txBody>
                  <a:tcPr marL="95380" marR="95380" marT="127173" marB="127173">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 xmlns:a16="http://schemas.microsoft.com/office/drawing/2014/main" val="3443639920"/>
                  </a:ext>
                </a:extLst>
              </a:tr>
            </a:tbl>
          </a:graphicData>
        </a:graphic>
      </p:graphicFrame>
    </p:spTree>
    <p:extLst>
      <p:ext uri="{BB962C8B-B14F-4D97-AF65-F5344CB8AC3E}">
        <p14:creationId xmlns:p14="http://schemas.microsoft.com/office/powerpoint/2010/main" val="115846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03865091"/>
              </p:ext>
            </p:extLst>
          </p:nvPr>
        </p:nvGraphicFramePr>
        <p:xfrm>
          <a:off x="12357" y="36572"/>
          <a:ext cx="9094574" cy="6957946"/>
        </p:xfrm>
        <a:graphic>
          <a:graphicData uri="http://schemas.openxmlformats.org/drawingml/2006/table">
            <a:tbl>
              <a:tblPr>
                <a:tableStyleId>{5C22544A-7EE6-4342-B048-85BDC9FD1C3A}</a:tableStyleId>
              </a:tblPr>
              <a:tblGrid>
                <a:gridCol w="234779">
                  <a:extLst>
                    <a:ext uri="{9D8B030D-6E8A-4147-A177-3AD203B41FA5}">
                      <a16:colId xmlns="" xmlns:a16="http://schemas.microsoft.com/office/drawing/2014/main" val="20000"/>
                    </a:ext>
                  </a:extLst>
                </a:gridCol>
                <a:gridCol w="3768811">
                  <a:extLst>
                    <a:ext uri="{9D8B030D-6E8A-4147-A177-3AD203B41FA5}">
                      <a16:colId xmlns="" xmlns:a16="http://schemas.microsoft.com/office/drawing/2014/main" val="20001"/>
                    </a:ext>
                  </a:extLst>
                </a:gridCol>
                <a:gridCol w="2588741">
                  <a:extLst>
                    <a:ext uri="{9D8B030D-6E8A-4147-A177-3AD203B41FA5}">
                      <a16:colId xmlns="" xmlns:a16="http://schemas.microsoft.com/office/drawing/2014/main" val="20002"/>
                    </a:ext>
                  </a:extLst>
                </a:gridCol>
                <a:gridCol w="815546">
                  <a:extLst>
                    <a:ext uri="{9D8B030D-6E8A-4147-A177-3AD203B41FA5}">
                      <a16:colId xmlns="" xmlns:a16="http://schemas.microsoft.com/office/drawing/2014/main" val="20003"/>
                    </a:ext>
                  </a:extLst>
                </a:gridCol>
                <a:gridCol w="970005">
                  <a:extLst>
                    <a:ext uri="{9D8B030D-6E8A-4147-A177-3AD203B41FA5}">
                      <a16:colId xmlns="" xmlns:a16="http://schemas.microsoft.com/office/drawing/2014/main" val="20004"/>
                    </a:ext>
                  </a:extLst>
                </a:gridCol>
                <a:gridCol w="716692">
                  <a:extLst>
                    <a:ext uri="{9D8B030D-6E8A-4147-A177-3AD203B41FA5}">
                      <a16:colId xmlns="" xmlns:a16="http://schemas.microsoft.com/office/drawing/2014/main" val="20005"/>
                    </a:ext>
                  </a:extLst>
                </a:gridCol>
              </a:tblGrid>
              <a:tr h="168425">
                <a:tc gridSpan="6">
                  <a:txBody>
                    <a:bodyPr/>
                    <a:lstStyle/>
                    <a:p>
                      <a:pPr algn="ctr" fontAlgn="ctr"/>
                      <a:r>
                        <a:rPr lang="nn-NO" sz="1200" b="1" u="none" strike="noStrike" dirty="0">
                          <a:effectLst/>
                        </a:rPr>
                        <a:t>Kontrak Kinerja Rektor PTNBH th 2021</a:t>
                      </a:r>
                      <a:endParaRPr lang="nn-NO" sz="1200" b="1" i="0" u="none" strike="noStrike" dirty="0">
                        <a:solidFill>
                          <a:srgbClr val="000000"/>
                        </a:solidFill>
                        <a:effectLst/>
                        <a:latin typeface="Calibri" panose="020F0502020204030204" pitchFamily="34" charset="0"/>
                      </a:endParaRPr>
                    </a:p>
                  </a:txBody>
                  <a:tcPr marL="3422" marR="3422" marT="456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82540">
                <a:tc>
                  <a:txBody>
                    <a:bodyPr/>
                    <a:lstStyle/>
                    <a:p>
                      <a:pPr algn="ctr" fontAlgn="ctr"/>
                      <a:r>
                        <a:rPr lang="en-US" sz="1050" b="1" u="none" strike="noStrike" dirty="0">
                          <a:effectLst/>
                        </a:rPr>
                        <a:t>No</a:t>
                      </a:r>
                      <a:endParaRPr lang="en-US" sz="1050" b="1" i="0" u="none" strike="noStrike" dirty="0">
                        <a:solidFill>
                          <a:srgbClr val="000000"/>
                        </a:solidFill>
                        <a:effectLst/>
                        <a:latin typeface="Calibri" panose="020F0502020204030204" pitchFamily="34" charset="0"/>
                      </a:endParaRPr>
                    </a:p>
                  </a:txBody>
                  <a:tcPr marL="3422" marR="3422" marT="4562" marB="0" anchor="ctr">
                    <a:solidFill>
                      <a:schemeClr val="bg1">
                        <a:lumMod val="65000"/>
                      </a:schemeClr>
                    </a:solidFill>
                  </a:tcPr>
                </a:tc>
                <a:tc gridSpan="2">
                  <a:txBody>
                    <a:bodyPr/>
                    <a:lstStyle/>
                    <a:p>
                      <a:pPr algn="ctr" fontAlgn="ctr"/>
                      <a:r>
                        <a:rPr lang="sv-SE" sz="1200" b="1" u="none" strike="noStrike" dirty="0">
                          <a:effectLst/>
                        </a:rPr>
                        <a:t>Indikator Kinerja Utama baru Kemendikbud</a:t>
                      </a:r>
                      <a:endParaRPr lang="sv-SE" sz="1200" b="1" i="0" u="none" strike="noStrike" dirty="0">
                        <a:solidFill>
                          <a:srgbClr val="000000"/>
                        </a:solidFill>
                        <a:effectLst/>
                        <a:latin typeface="Times New Roman" panose="02020603050405020304" pitchFamily="18" charset="0"/>
                      </a:endParaRPr>
                    </a:p>
                  </a:txBody>
                  <a:tcPr marL="3422" marR="3422" marT="4562" marB="0" anchor="ctr">
                    <a:solidFill>
                      <a:schemeClr val="bg1">
                        <a:lumMod val="65000"/>
                      </a:schemeClr>
                    </a:solidFill>
                  </a:tcPr>
                </a:tc>
                <a:tc hMerge="1">
                  <a:txBody>
                    <a:bodyPr/>
                    <a:lstStyle/>
                    <a:p>
                      <a:endParaRPr lang="en-US"/>
                    </a:p>
                  </a:txBody>
                  <a:tcPr/>
                </a:tc>
                <a:tc>
                  <a:txBody>
                    <a:bodyPr/>
                    <a:lstStyle/>
                    <a:p>
                      <a:pPr algn="ctr" fontAlgn="ctr"/>
                      <a:r>
                        <a:rPr lang="en-US" sz="1200" b="1" u="none" strike="noStrike" dirty="0">
                          <a:effectLst/>
                        </a:rPr>
                        <a:t>Baseline </a:t>
                      </a:r>
                      <a:r>
                        <a:rPr lang="en-US" sz="1200" b="1" u="none" strike="noStrike" dirty="0" err="1">
                          <a:effectLst/>
                        </a:rPr>
                        <a:t>Oktober</a:t>
                      </a:r>
                      <a:r>
                        <a:rPr lang="en-US" sz="1200" b="1" u="none" strike="noStrike" dirty="0">
                          <a:effectLst/>
                        </a:rPr>
                        <a:t> 2020</a:t>
                      </a:r>
                      <a:endParaRPr lang="en-US" sz="1200" b="1" i="0" u="none" strike="noStrike" dirty="0">
                        <a:solidFill>
                          <a:srgbClr val="000000"/>
                        </a:solidFill>
                        <a:effectLst/>
                        <a:latin typeface="Calibri" panose="020F0502020204030204" pitchFamily="34" charset="0"/>
                      </a:endParaRPr>
                    </a:p>
                  </a:txBody>
                  <a:tcPr marL="3422" marR="3422" marT="4562" marB="0" anchor="ctr">
                    <a:solidFill>
                      <a:schemeClr val="bg1">
                        <a:lumMod val="65000"/>
                      </a:schemeClr>
                    </a:solidFill>
                  </a:tcPr>
                </a:tc>
                <a:tc>
                  <a:txBody>
                    <a:bodyPr/>
                    <a:lstStyle/>
                    <a:p>
                      <a:pPr algn="ctr" fontAlgn="ctr"/>
                      <a:r>
                        <a:rPr lang="en-US" sz="1200" b="1" u="none" strike="noStrike" dirty="0">
                          <a:effectLst/>
                        </a:rPr>
                        <a:t>Target PTNBH </a:t>
                      </a:r>
                      <a:r>
                        <a:rPr lang="en-US" sz="1200" b="1" u="none" strike="noStrike" dirty="0" err="1">
                          <a:effectLst/>
                        </a:rPr>
                        <a:t>Kemendikbud</a:t>
                      </a:r>
                      <a:r>
                        <a:rPr lang="en-US" sz="1200" b="1" u="none" strike="noStrike" dirty="0">
                          <a:effectLst/>
                        </a:rPr>
                        <a:t>  2021</a:t>
                      </a:r>
                      <a:endParaRPr lang="en-US" sz="1200" b="1" i="0" u="none" strike="noStrike" dirty="0">
                        <a:solidFill>
                          <a:srgbClr val="000000"/>
                        </a:solidFill>
                        <a:effectLst/>
                        <a:latin typeface="Calibri" panose="020F0502020204030204" pitchFamily="34" charset="0"/>
                      </a:endParaRPr>
                    </a:p>
                  </a:txBody>
                  <a:tcPr marL="3422" marR="3422" marT="4562" marB="0" anchor="ctr">
                    <a:solidFill>
                      <a:schemeClr val="bg1">
                        <a:lumMod val="65000"/>
                      </a:schemeClr>
                    </a:solidFill>
                  </a:tcPr>
                </a:tc>
                <a:tc>
                  <a:txBody>
                    <a:bodyPr/>
                    <a:lstStyle/>
                    <a:p>
                      <a:pPr algn="ctr" fontAlgn="ctr"/>
                      <a:r>
                        <a:rPr lang="en-US" sz="1200" b="1" u="none" strike="noStrike" dirty="0">
                          <a:effectLst/>
                        </a:rPr>
                        <a:t>Target PTNBH UNS 2021</a:t>
                      </a:r>
                      <a:endParaRPr lang="en-US" sz="1200" b="1" i="0" u="none" strike="noStrike" dirty="0">
                        <a:solidFill>
                          <a:srgbClr val="000000"/>
                        </a:solidFill>
                        <a:effectLst/>
                        <a:latin typeface="Calibri" panose="020F0502020204030204" pitchFamily="34" charset="0"/>
                      </a:endParaRPr>
                    </a:p>
                  </a:txBody>
                  <a:tcPr marL="3422" marR="3422" marT="4562" marB="0" anchor="ctr">
                    <a:solidFill>
                      <a:schemeClr val="bg1">
                        <a:lumMod val="65000"/>
                      </a:schemeClr>
                    </a:solidFill>
                  </a:tcPr>
                </a:tc>
                <a:extLst>
                  <a:ext uri="{0D108BD9-81ED-4DB2-BD59-A6C34878D82A}">
                    <a16:rowId xmlns="" xmlns:a16="http://schemas.microsoft.com/office/drawing/2014/main" val="10001"/>
                  </a:ext>
                </a:extLst>
              </a:tr>
              <a:tr h="170012">
                <a:tc rowSpan="4">
                  <a:txBody>
                    <a:bodyPr/>
                    <a:lstStyle/>
                    <a:p>
                      <a:pPr algn="ctr" fontAlgn="ctr"/>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rowSpan="4">
                  <a:txBody>
                    <a:bodyPr/>
                    <a:lstStyle/>
                    <a:p>
                      <a:pPr algn="l" fontAlgn="ctr"/>
                      <a:r>
                        <a:rPr lang="en-US" sz="1050" u="none" strike="noStrike" dirty="0" err="1">
                          <a:effectLst/>
                        </a:rPr>
                        <a:t>Persentase</a:t>
                      </a:r>
                      <a:r>
                        <a:rPr lang="en-US" sz="1050" u="none" strike="noStrike" dirty="0">
                          <a:effectLst/>
                        </a:rPr>
                        <a:t> </a:t>
                      </a:r>
                      <a:r>
                        <a:rPr lang="en-US" sz="1050" u="none" strike="noStrike" dirty="0" err="1">
                          <a:effectLst/>
                        </a:rPr>
                        <a:t>lulusan</a:t>
                      </a:r>
                      <a:r>
                        <a:rPr lang="en-US" sz="1050" u="none" strike="noStrike" dirty="0">
                          <a:effectLst/>
                        </a:rPr>
                        <a:t> S1 </a:t>
                      </a:r>
                      <a:r>
                        <a:rPr lang="en-US" sz="1050" u="none" strike="noStrike" dirty="0" err="1">
                          <a:effectLst/>
                        </a:rPr>
                        <a:t>dan</a:t>
                      </a:r>
                      <a:r>
                        <a:rPr lang="en-US" sz="1050" u="none" strike="noStrike" dirty="0">
                          <a:effectLst/>
                        </a:rPr>
                        <a:t> Program Diploma </a:t>
                      </a:r>
                      <a:r>
                        <a:rPr lang="en-US" sz="1050" u="none" strike="noStrike" dirty="0" err="1">
                          <a:effectLst/>
                        </a:rPr>
                        <a:t>yg</a:t>
                      </a:r>
                      <a:r>
                        <a:rPr lang="en-US" sz="1050" u="none" strike="noStrike" dirty="0">
                          <a:effectLst/>
                        </a:rPr>
                        <a:t> </a:t>
                      </a:r>
                      <a:r>
                        <a:rPr lang="en-US" sz="1050" u="none" strike="noStrike" dirty="0" err="1">
                          <a:effectLst/>
                        </a:rPr>
                        <a:t>berhasil</a:t>
                      </a:r>
                      <a:r>
                        <a:rPr lang="en-US" sz="1050" u="none" strike="noStrike" dirty="0">
                          <a:effectLst/>
                        </a:rPr>
                        <a:t> </a:t>
                      </a:r>
                      <a:r>
                        <a:rPr lang="en-US" sz="1050" u="none" strike="noStrike" dirty="0" err="1">
                          <a:effectLst/>
                        </a:rPr>
                        <a:t>dapat</a:t>
                      </a:r>
                      <a:r>
                        <a:rPr lang="en-US" sz="1050" u="none" strike="noStrike" dirty="0">
                          <a:effectLst/>
                        </a:rPr>
                        <a:t> </a:t>
                      </a:r>
                      <a:r>
                        <a:rPr lang="en-US" sz="1050" u="none" strike="noStrike" dirty="0" err="1">
                          <a:effectLst/>
                        </a:rPr>
                        <a:t>pekerjaan</a:t>
                      </a:r>
                      <a:r>
                        <a:rPr lang="en-US" sz="1050" u="none" strike="noStrike" dirty="0">
                          <a:effectLst/>
                        </a:rPr>
                        <a:t>, </a:t>
                      </a:r>
                      <a:r>
                        <a:rPr lang="en-US" sz="1050" u="none" strike="noStrike" dirty="0" err="1">
                          <a:effectLst/>
                        </a:rPr>
                        <a:t>melanjutkan</a:t>
                      </a:r>
                      <a:r>
                        <a:rPr lang="en-US" sz="1050" u="none" strike="noStrike" dirty="0">
                          <a:effectLst/>
                        </a:rPr>
                        <a:t> </a:t>
                      </a:r>
                      <a:r>
                        <a:rPr lang="en-US" sz="1050" u="none" strike="noStrike" dirty="0" err="1">
                          <a:effectLst/>
                        </a:rPr>
                        <a:t>studi</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menjadi</a:t>
                      </a:r>
                      <a:r>
                        <a:rPr lang="en-US" sz="1050" u="none" strike="noStrike" dirty="0">
                          <a:effectLst/>
                        </a:rPr>
                        <a:t> </a:t>
                      </a:r>
                      <a:r>
                        <a:rPr lang="en-US" sz="1050" u="none" strike="noStrike" dirty="0" err="1">
                          <a:effectLst/>
                        </a:rPr>
                        <a:t>wiraswasta</a:t>
                      </a:r>
                      <a:r>
                        <a:rPr lang="en-US" sz="1050" u="none" strike="noStrike" dirty="0">
                          <a:effectLst/>
                        </a:rPr>
                        <a:t> </a:t>
                      </a:r>
                      <a:r>
                        <a:rPr lang="en-US" sz="1050" u="none" strike="noStrike" dirty="0" err="1">
                          <a:effectLst/>
                        </a:rPr>
                        <a:t>dgn</a:t>
                      </a:r>
                      <a:r>
                        <a:rPr lang="en-US" sz="1050" u="none" strike="noStrike" dirty="0">
                          <a:effectLst/>
                        </a:rPr>
                        <a:t> </a:t>
                      </a:r>
                      <a:r>
                        <a:rPr lang="en-US" sz="1050" u="none" strike="noStrike" dirty="0" err="1">
                          <a:effectLst/>
                        </a:rPr>
                        <a:t>penghasilan</a:t>
                      </a:r>
                      <a:r>
                        <a:rPr lang="en-US" sz="1050" u="none" strike="noStrike" dirty="0">
                          <a:effectLst/>
                        </a:rPr>
                        <a:t> </a:t>
                      </a:r>
                      <a:r>
                        <a:rPr lang="en-US" sz="1050" u="none" strike="noStrike" dirty="0" err="1">
                          <a:effectLst/>
                        </a:rPr>
                        <a:t>cukup</a:t>
                      </a:r>
                      <a:endParaRPr lang="en-US" sz="1050" b="0" i="0" u="none" strike="noStrike" dirty="0">
                        <a:solidFill>
                          <a:srgbClr val="000000"/>
                        </a:solidFill>
                        <a:effectLst/>
                        <a:latin typeface="Times New Roman" panose="02020603050405020304" pitchFamily="18" charset="0"/>
                      </a:endParaRPr>
                    </a:p>
                  </a:txBody>
                  <a:tcPr marL="3422" marR="3422" marT="4562" marB="0" anchor="ctr">
                    <a:solidFill>
                      <a:schemeClr val="bg1"/>
                    </a:solidFill>
                  </a:tcPr>
                </a:tc>
                <a:tc>
                  <a:txBody>
                    <a:bodyPr/>
                    <a:lstStyle/>
                    <a:p>
                      <a:pPr algn="l" fontAlgn="b"/>
                      <a:r>
                        <a:rPr lang="en-US" sz="1050" u="none" strike="noStrike" dirty="0" err="1">
                          <a:effectLst/>
                        </a:rPr>
                        <a:t>Dapat</a:t>
                      </a:r>
                      <a:r>
                        <a:rPr lang="en-US" sz="1050" u="none" strike="noStrike" dirty="0">
                          <a:effectLst/>
                        </a:rPr>
                        <a:t> </a:t>
                      </a:r>
                      <a:r>
                        <a:rPr lang="en-US" sz="1050" u="none" strike="noStrike" dirty="0" err="1">
                          <a:effectLst/>
                        </a:rPr>
                        <a:t>Kerja</a:t>
                      </a:r>
                      <a:endParaRPr lang="en-US" sz="1050" b="0" i="0" u="none" strike="noStrike" dirty="0">
                        <a:solidFill>
                          <a:srgbClr val="000000"/>
                        </a:solidFill>
                        <a:effectLst/>
                        <a:latin typeface="Calibri" panose="020F0502020204030204" pitchFamily="34" charset="0"/>
                      </a:endParaRPr>
                    </a:p>
                  </a:txBody>
                  <a:tcPr marL="3422" marR="3422" marT="4562" marB="0" anchor="b">
                    <a:solidFill>
                      <a:schemeClr val="bg1"/>
                    </a:solidFill>
                  </a:tcPr>
                </a:tc>
                <a:tc>
                  <a:txBody>
                    <a:bodyPr/>
                    <a:lstStyle/>
                    <a:p>
                      <a:pPr algn="ctr" fontAlgn="ctr"/>
                      <a:r>
                        <a:rPr lang="en-US" sz="1050" u="none" strike="noStrike">
                          <a:effectLst/>
                        </a:rPr>
                        <a:t>45%</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rowSpan="4">
                  <a:txBody>
                    <a:bodyPr/>
                    <a:lstStyle/>
                    <a:p>
                      <a:pPr algn="ctr" fontAlgn="ctr"/>
                      <a:r>
                        <a:rPr lang="en-US" sz="1050" u="none" strike="noStrike">
                          <a:effectLst/>
                        </a:rPr>
                        <a:t>80%</a:t>
                      </a:r>
                      <a:endParaRPr lang="en-US" sz="1050" b="1" i="0" u="none" strike="noStrike">
                        <a:solidFill>
                          <a:srgbClr val="000000"/>
                        </a:solidFill>
                        <a:effectLst/>
                        <a:latin typeface="Calibri" panose="020F0502020204030204" pitchFamily="34" charset="0"/>
                      </a:endParaRPr>
                    </a:p>
                  </a:txBody>
                  <a:tcPr marL="3422" marR="3422" marT="4562" marB="0" anchor="ctr">
                    <a:solidFill>
                      <a:schemeClr val="bg1"/>
                    </a:solidFill>
                  </a:tcPr>
                </a:tc>
                <a:tc rowSpan="4">
                  <a:txBody>
                    <a:bodyPr/>
                    <a:lstStyle/>
                    <a:p>
                      <a:pPr algn="ctr" fontAlgn="ctr"/>
                      <a:r>
                        <a:rPr lang="en-US" sz="1050" u="none" strike="noStrike">
                          <a:effectLst/>
                        </a:rPr>
                        <a:t>90%</a:t>
                      </a:r>
                      <a:endParaRPr lang="en-US" sz="1050" b="1" i="0" u="none" strike="noStrike">
                        <a:solidFill>
                          <a:srgbClr val="000000"/>
                        </a:solidFill>
                        <a:effectLst/>
                        <a:latin typeface="Calibri" panose="020F0502020204030204" pitchFamily="34" charset="0"/>
                      </a:endParaRPr>
                    </a:p>
                  </a:txBody>
                  <a:tcPr marL="3422" marR="3422" marT="4562" marB="0" anchor="ctr">
                    <a:solidFill>
                      <a:schemeClr val="bg1"/>
                    </a:solidFill>
                  </a:tcPr>
                </a:tc>
                <a:extLst>
                  <a:ext uri="{0D108BD9-81ED-4DB2-BD59-A6C34878D82A}">
                    <a16:rowId xmlns="" xmlns:a16="http://schemas.microsoft.com/office/drawing/2014/main" val="10002"/>
                  </a:ext>
                </a:extLst>
              </a:tr>
              <a:tr h="170012">
                <a:tc vMerge="1">
                  <a:txBody>
                    <a:bodyPr/>
                    <a:lstStyle/>
                    <a:p>
                      <a:endParaRPr lang="en-US"/>
                    </a:p>
                  </a:txBody>
                  <a:tcPr/>
                </a:tc>
                <a:tc vMerge="1">
                  <a:txBody>
                    <a:bodyPr/>
                    <a:lstStyle/>
                    <a:p>
                      <a:endParaRPr lang="en-US"/>
                    </a:p>
                  </a:txBody>
                  <a:tcPr/>
                </a:tc>
                <a:tc>
                  <a:txBody>
                    <a:bodyPr/>
                    <a:lstStyle/>
                    <a:p>
                      <a:pPr algn="l" fontAlgn="b"/>
                      <a:r>
                        <a:rPr lang="en-US" sz="1050" u="none" strike="noStrike" dirty="0" err="1">
                          <a:effectLst/>
                        </a:rPr>
                        <a:t>Melanjutkan</a:t>
                      </a:r>
                      <a:r>
                        <a:rPr lang="en-US" sz="1050" u="none" strike="noStrike" dirty="0">
                          <a:effectLst/>
                        </a:rPr>
                        <a:t> </a:t>
                      </a:r>
                      <a:r>
                        <a:rPr lang="en-US" sz="1050" u="none" strike="noStrike" dirty="0" err="1">
                          <a:effectLst/>
                        </a:rPr>
                        <a:t>studi</a:t>
                      </a:r>
                      <a:endParaRPr lang="en-US" sz="1050" b="0" i="0" u="none" strike="noStrike" dirty="0">
                        <a:solidFill>
                          <a:srgbClr val="000000"/>
                        </a:solidFill>
                        <a:effectLst/>
                        <a:latin typeface="Calibri" panose="020F0502020204030204" pitchFamily="34" charset="0"/>
                      </a:endParaRPr>
                    </a:p>
                  </a:txBody>
                  <a:tcPr marL="3422" marR="3422" marT="4562" marB="0" anchor="b">
                    <a:solidFill>
                      <a:schemeClr val="bg1"/>
                    </a:solidFill>
                  </a:tcPr>
                </a:tc>
                <a:tc>
                  <a:txBody>
                    <a:bodyPr/>
                    <a:lstStyle/>
                    <a:p>
                      <a:pPr algn="ctr" fontAlgn="ctr"/>
                      <a:r>
                        <a:rPr lang="en-US" sz="1050" u="none" strike="noStrike">
                          <a:effectLst/>
                        </a:rPr>
                        <a:t>20%</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3"/>
                  </a:ext>
                </a:extLst>
              </a:tr>
              <a:tr h="170012">
                <a:tc vMerge="1">
                  <a:txBody>
                    <a:bodyPr/>
                    <a:lstStyle/>
                    <a:p>
                      <a:endParaRPr lang="en-US"/>
                    </a:p>
                  </a:txBody>
                  <a:tcPr/>
                </a:tc>
                <a:tc vMerge="1">
                  <a:txBody>
                    <a:bodyPr/>
                    <a:lstStyle/>
                    <a:p>
                      <a:endParaRPr lang="en-US"/>
                    </a:p>
                  </a:txBody>
                  <a:tcPr/>
                </a:tc>
                <a:tc>
                  <a:txBody>
                    <a:bodyPr/>
                    <a:lstStyle/>
                    <a:p>
                      <a:pPr algn="l" fontAlgn="b"/>
                      <a:r>
                        <a:rPr lang="en-US" sz="1050" u="none" strike="noStrike" dirty="0" err="1">
                          <a:effectLst/>
                        </a:rPr>
                        <a:t>menjadi</a:t>
                      </a:r>
                      <a:r>
                        <a:rPr lang="en-US" sz="1050" u="none" strike="noStrike" dirty="0">
                          <a:effectLst/>
                        </a:rPr>
                        <a:t> </a:t>
                      </a:r>
                      <a:r>
                        <a:rPr lang="en-US" sz="1050" u="none" strike="noStrike" dirty="0" err="1">
                          <a:effectLst/>
                        </a:rPr>
                        <a:t>wiraswasta</a:t>
                      </a:r>
                      <a:endParaRPr lang="en-US" sz="1050" b="0" i="0" u="none" strike="noStrike" dirty="0">
                        <a:solidFill>
                          <a:srgbClr val="000000"/>
                        </a:solidFill>
                        <a:effectLst/>
                        <a:latin typeface="Calibri" panose="020F0502020204030204" pitchFamily="34" charset="0"/>
                      </a:endParaRPr>
                    </a:p>
                  </a:txBody>
                  <a:tcPr marL="3422" marR="3422" marT="4562" marB="0" anchor="b">
                    <a:solidFill>
                      <a:schemeClr val="bg1"/>
                    </a:solidFill>
                  </a:tcPr>
                </a:tc>
                <a:tc>
                  <a:txBody>
                    <a:bodyPr/>
                    <a:lstStyle/>
                    <a:p>
                      <a:pPr algn="ctr" fontAlgn="ctr"/>
                      <a:r>
                        <a:rPr lang="en-US" sz="1050" u="none" strike="noStrike" dirty="0">
                          <a:effectLst/>
                        </a:rPr>
                        <a:t>21%</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4"/>
                  </a:ext>
                </a:extLst>
              </a:tr>
              <a:tr h="170012">
                <a:tc vMerge="1">
                  <a:txBody>
                    <a:bodyPr/>
                    <a:lstStyle/>
                    <a:p>
                      <a:endParaRPr lang="en-US"/>
                    </a:p>
                  </a:txBody>
                  <a:tcPr/>
                </a:tc>
                <a:tc vMerge="1">
                  <a:txBody>
                    <a:bodyPr/>
                    <a:lstStyle/>
                    <a:p>
                      <a:endParaRPr lang="en-US"/>
                    </a:p>
                  </a:txBody>
                  <a:tcPr/>
                </a:tc>
                <a:tc>
                  <a:txBody>
                    <a:bodyPr/>
                    <a:lstStyle/>
                    <a:p>
                      <a:pPr algn="l" fontAlgn="b"/>
                      <a:r>
                        <a:rPr lang="en-US" sz="1050" b="1" u="none" strike="noStrike" dirty="0">
                          <a:effectLst/>
                        </a:rPr>
                        <a:t>Total</a:t>
                      </a:r>
                      <a:endParaRPr lang="en-US" sz="1050" b="1" i="0" u="none" strike="noStrike" dirty="0">
                        <a:solidFill>
                          <a:srgbClr val="000000"/>
                        </a:solidFill>
                        <a:effectLst/>
                        <a:latin typeface="Calibri" panose="020F0502020204030204" pitchFamily="34" charset="0"/>
                      </a:endParaRPr>
                    </a:p>
                  </a:txBody>
                  <a:tcPr marL="3422" marR="3422" marT="4562" marB="0" anchor="b">
                    <a:solidFill>
                      <a:schemeClr val="bg1"/>
                    </a:solidFill>
                  </a:tcPr>
                </a:tc>
                <a:tc>
                  <a:txBody>
                    <a:bodyPr/>
                    <a:lstStyle/>
                    <a:p>
                      <a:pPr algn="ctr" fontAlgn="ctr"/>
                      <a:r>
                        <a:rPr lang="en-US" sz="1050" b="1" u="none" strike="noStrike" dirty="0">
                          <a:effectLst/>
                        </a:rPr>
                        <a:t>87%</a:t>
                      </a:r>
                      <a:endParaRPr lang="en-US" sz="1050" b="1"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5"/>
                  </a:ext>
                </a:extLst>
              </a:tr>
              <a:tr h="386574">
                <a:tc rowSpan="4">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3422" marR="3422" marT="4562" marB="0" anchor="ctr"/>
                </a:tc>
                <a:tc rowSpan="4">
                  <a:txBody>
                    <a:bodyPr/>
                    <a:lstStyle/>
                    <a:p>
                      <a:pPr algn="l" fontAlgn="ctr"/>
                      <a:r>
                        <a:rPr lang="en-US" sz="1050" u="none" strike="noStrike" dirty="0" err="1">
                          <a:effectLst/>
                        </a:rPr>
                        <a:t>Persentase</a:t>
                      </a:r>
                      <a:r>
                        <a:rPr lang="en-US" sz="1050" u="none" strike="noStrike" dirty="0">
                          <a:effectLst/>
                        </a:rPr>
                        <a:t> </a:t>
                      </a:r>
                      <a:r>
                        <a:rPr lang="en-US" sz="1050" u="none" strike="noStrike" dirty="0" err="1">
                          <a:effectLst/>
                        </a:rPr>
                        <a:t>lulusan</a:t>
                      </a:r>
                      <a:r>
                        <a:rPr lang="en-US" sz="1050" u="none" strike="noStrike" dirty="0">
                          <a:effectLst/>
                        </a:rPr>
                        <a:t> S1 </a:t>
                      </a:r>
                      <a:r>
                        <a:rPr lang="en-US" sz="1050" u="none" strike="noStrike" dirty="0" err="1">
                          <a:effectLst/>
                        </a:rPr>
                        <a:t>dan</a:t>
                      </a:r>
                      <a:r>
                        <a:rPr lang="en-US" sz="1050" u="none" strike="noStrike" dirty="0">
                          <a:effectLst/>
                        </a:rPr>
                        <a:t> D4/D3/D2 </a:t>
                      </a:r>
                      <a:r>
                        <a:rPr lang="en-US" sz="1050" u="none" strike="noStrike" dirty="0" err="1">
                          <a:effectLst/>
                        </a:rPr>
                        <a:t>yg</a:t>
                      </a:r>
                      <a:r>
                        <a:rPr lang="en-US" sz="1050" u="none" strike="noStrike" dirty="0">
                          <a:effectLst/>
                        </a:rPr>
                        <a:t> </a:t>
                      </a:r>
                      <a:r>
                        <a:rPr lang="en-US" sz="1050" u="none" strike="noStrike" dirty="0" err="1">
                          <a:effectLst/>
                        </a:rPr>
                        <a:t>menghabiskan</a:t>
                      </a:r>
                      <a:r>
                        <a:rPr lang="en-US" sz="1050" u="none" strike="noStrike" dirty="0">
                          <a:effectLst/>
                        </a:rPr>
                        <a:t> paling </a:t>
                      </a:r>
                      <a:r>
                        <a:rPr lang="en-US" sz="1050" u="none" strike="noStrike" dirty="0" err="1">
                          <a:effectLst/>
                        </a:rPr>
                        <a:t>tidak</a:t>
                      </a:r>
                      <a:r>
                        <a:rPr lang="en-US" sz="1050" u="none" strike="noStrike" dirty="0">
                          <a:effectLst/>
                        </a:rPr>
                        <a:t> 20 </a:t>
                      </a:r>
                      <a:r>
                        <a:rPr lang="en-US" sz="1050" u="none" strike="noStrike" dirty="0" err="1">
                          <a:effectLst/>
                        </a:rPr>
                        <a:t>sks</a:t>
                      </a:r>
                      <a:r>
                        <a:rPr lang="en-US" sz="1050" u="none" strike="noStrike" dirty="0">
                          <a:effectLst/>
                        </a:rPr>
                        <a:t> di </a:t>
                      </a:r>
                      <a:r>
                        <a:rPr lang="en-US" sz="1050" u="none" strike="noStrike" dirty="0" err="1">
                          <a:effectLst/>
                        </a:rPr>
                        <a:t>luar</a:t>
                      </a:r>
                      <a:r>
                        <a:rPr lang="en-US" sz="1050" u="none" strike="noStrike" dirty="0">
                          <a:effectLst/>
                        </a:rPr>
                        <a:t> </a:t>
                      </a:r>
                      <a:r>
                        <a:rPr lang="en-US" sz="1050" u="none" strike="noStrike" dirty="0" err="1">
                          <a:effectLst/>
                        </a:rPr>
                        <a:t>kampus</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meraih</a:t>
                      </a:r>
                      <a:r>
                        <a:rPr lang="en-US" sz="1050" u="none" strike="noStrike" dirty="0">
                          <a:effectLst/>
                        </a:rPr>
                        <a:t> </a:t>
                      </a:r>
                      <a:r>
                        <a:rPr lang="en-US" sz="1050" u="none" strike="noStrike" dirty="0" err="1">
                          <a:effectLst/>
                        </a:rPr>
                        <a:t>prestasi</a:t>
                      </a:r>
                      <a:r>
                        <a:rPr lang="en-US" sz="1050" u="none" strike="noStrike" dirty="0">
                          <a:effectLst/>
                        </a:rPr>
                        <a:t> minimal </a:t>
                      </a:r>
                      <a:r>
                        <a:rPr lang="en-US" sz="1050" u="none" strike="noStrike" dirty="0" err="1">
                          <a:effectLst/>
                        </a:rPr>
                        <a:t>tingkat</a:t>
                      </a:r>
                      <a:r>
                        <a:rPr lang="en-US" sz="1050" u="none" strike="noStrike" dirty="0">
                          <a:effectLst/>
                        </a:rPr>
                        <a:t> </a:t>
                      </a:r>
                      <a:r>
                        <a:rPr lang="en-US" sz="1050" u="none" strike="noStrike" dirty="0" err="1">
                          <a:effectLst/>
                        </a:rPr>
                        <a:t>nasional</a:t>
                      </a:r>
                      <a:endParaRPr lang="en-US" sz="1050" b="0" i="0" u="none" strike="noStrike" dirty="0">
                        <a:solidFill>
                          <a:srgbClr val="000000"/>
                        </a:solidFill>
                        <a:effectLst/>
                        <a:latin typeface="Times New Roman" panose="02020603050405020304" pitchFamily="18" charset="0"/>
                      </a:endParaRPr>
                    </a:p>
                  </a:txBody>
                  <a:tcPr marL="3422" marR="3422" marT="4562" marB="0" anchor="ctr"/>
                </a:tc>
                <a:tc>
                  <a:txBody>
                    <a:bodyPr/>
                    <a:lstStyle/>
                    <a:p>
                      <a:pPr algn="l" fontAlgn="b"/>
                      <a:r>
                        <a:rPr lang="nn-NO" sz="1050" u="none" strike="noStrike" dirty="0">
                          <a:effectLst/>
                        </a:rPr>
                        <a:t>menghabiskan paling tidak 20 sks di luar kampus</a:t>
                      </a:r>
                      <a:endParaRPr lang="nn-NO" sz="1050" b="0" i="0" u="none" strike="noStrike" dirty="0">
                        <a:solidFill>
                          <a:srgbClr val="000000"/>
                        </a:solidFill>
                        <a:effectLst/>
                        <a:latin typeface="Calibri" panose="020F0502020204030204" pitchFamily="34" charset="0"/>
                      </a:endParaRPr>
                    </a:p>
                  </a:txBody>
                  <a:tcPr marL="3422" marR="3422" marT="4562" marB="0" anchor="b"/>
                </a:tc>
                <a:tc>
                  <a:txBody>
                    <a:bodyPr/>
                    <a:lstStyle/>
                    <a:p>
                      <a:pPr algn="ctr" fontAlgn="ctr"/>
                      <a:r>
                        <a:rPr lang="en-US" sz="1050" u="none" strike="noStrike">
                          <a:effectLst/>
                        </a:rPr>
                        <a:t>0%</a:t>
                      </a:r>
                      <a:endParaRPr lang="en-US" sz="1050" b="0" i="0" u="none" strike="noStrike">
                        <a:solidFill>
                          <a:srgbClr val="000000"/>
                        </a:solidFill>
                        <a:effectLst/>
                        <a:latin typeface="Calibri" panose="020F0502020204030204" pitchFamily="34" charset="0"/>
                      </a:endParaRPr>
                    </a:p>
                  </a:txBody>
                  <a:tcPr marL="3422" marR="3422" marT="4562" marB="0" anchor="ctr"/>
                </a:tc>
                <a:tc rowSpan="4">
                  <a:txBody>
                    <a:bodyPr/>
                    <a:lstStyle/>
                    <a:p>
                      <a:pPr algn="ctr" fontAlgn="ctr"/>
                      <a:r>
                        <a:rPr lang="en-US" sz="1050" u="none" strike="noStrike" dirty="0">
                          <a:effectLst/>
                        </a:rPr>
                        <a:t>30%</a:t>
                      </a:r>
                      <a:endParaRPr lang="en-US" sz="1050" b="0" i="0" u="none" strike="noStrike" dirty="0">
                        <a:solidFill>
                          <a:srgbClr val="000000"/>
                        </a:solidFill>
                        <a:effectLst/>
                        <a:latin typeface="Calibri" panose="020F0502020204030204" pitchFamily="34" charset="0"/>
                      </a:endParaRPr>
                    </a:p>
                  </a:txBody>
                  <a:tcPr marL="3422" marR="3422" marT="4562" marB="0" anchor="ctr"/>
                </a:tc>
                <a:tc rowSpan="4">
                  <a:txBody>
                    <a:bodyPr/>
                    <a:lstStyle/>
                    <a:p>
                      <a:pPr algn="ctr" fontAlgn="ctr"/>
                      <a:r>
                        <a:rPr lang="en-US" sz="1050" u="none" strike="noStrike" dirty="0">
                          <a:effectLst/>
                        </a:rPr>
                        <a:t>30%</a:t>
                      </a:r>
                      <a:endParaRPr lang="en-US" sz="1050" b="0" i="0" u="none" strike="noStrike" dirty="0">
                        <a:solidFill>
                          <a:srgbClr val="000000"/>
                        </a:solidFill>
                        <a:effectLst/>
                        <a:latin typeface="Calibri" panose="020F0502020204030204" pitchFamily="34" charset="0"/>
                      </a:endParaRPr>
                    </a:p>
                  </a:txBody>
                  <a:tcPr marL="3422" marR="3422" marT="4562" marB="0" anchor="ctr"/>
                </a:tc>
                <a:extLst>
                  <a:ext uri="{0D108BD9-81ED-4DB2-BD59-A6C34878D82A}">
                    <a16:rowId xmlns="" xmlns:a16="http://schemas.microsoft.com/office/drawing/2014/main" val="10006"/>
                  </a:ext>
                </a:extLst>
              </a:tr>
              <a:tr h="170012">
                <a:tc vMerge="1">
                  <a:txBody>
                    <a:bodyPr/>
                    <a:lstStyle/>
                    <a:p>
                      <a:endParaRPr lang="en-US"/>
                    </a:p>
                  </a:txBody>
                  <a:tcPr/>
                </a:tc>
                <a:tc vMerge="1">
                  <a:txBody>
                    <a:bodyPr/>
                    <a:lstStyle/>
                    <a:p>
                      <a:endParaRPr lang="en-US"/>
                    </a:p>
                  </a:txBody>
                  <a:tcPr/>
                </a:tc>
                <a:tc>
                  <a:txBody>
                    <a:bodyPr/>
                    <a:lstStyle/>
                    <a:p>
                      <a:pPr algn="l" fontAlgn="b"/>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b"/>
                </a:tc>
                <a:tc>
                  <a:txBody>
                    <a:bodyPr/>
                    <a:lstStyle/>
                    <a:p>
                      <a:pPr algn="ctr"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7"/>
                  </a:ext>
                </a:extLst>
              </a:tr>
              <a:tr h="259528">
                <a:tc vMerge="1">
                  <a:txBody>
                    <a:bodyPr/>
                    <a:lstStyle/>
                    <a:p>
                      <a:endParaRPr lang="en-US"/>
                    </a:p>
                  </a:txBody>
                  <a:tcPr/>
                </a:tc>
                <a:tc vMerge="1">
                  <a:txBody>
                    <a:bodyPr/>
                    <a:lstStyle/>
                    <a:p>
                      <a:endParaRPr lang="en-US"/>
                    </a:p>
                  </a:txBody>
                  <a:tcPr/>
                </a:tc>
                <a:tc>
                  <a:txBody>
                    <a:bodyPr/>
                    <a:lstStyle/>
                    <a:p>
                      <a:pPr algn="l" fontAlgn="t"/>
                      <a:r>
                        <a:rPr lang="en-US" sz="1050" u="none" strike="noStrike" dirty="0" err="1">
                          <a:effectLst/>
                        </a:rPr>
                        <a:t>Meraih</a:t>
                      </a:r>
                      <a:r>
                        <a:rPr lang="en-US" sz="1050" u="none" strike="noStrike" dirty="0">
                          <a:effectLst/>
                        </a:rPr>
                        <a:t> </a:t>
                      </a:r>
                      <a:r>
                        <a:rPr lang="en-US" sz="1050" u="none" strike="noStrike" dirty="0" err="1">
                          <a:effectLst/>
                        </a:rPr>
                        <a:t>prestasi</a:t>
                      </a:r>
                      <a:r>
                        <a:rPr lang="en-US" sz="1050" u="none" strike="noStrike" dirty="0">
                          <a:effectLst/>
                        </a:rPr>
                        <a:t> </a:t>
                      </a:r>
                      <a:r>
                        <a:rPr lang="en-US" sz="1050" u="none" strike="noStrike" dirty="0" err="1">
                          <a:effectLst/>
                        </a:rPr>
                        <a:t>tingkat</a:t>
                      </a:r>
                      <a:r>
                        <a:rPr lang="en-US" sz="1050" u="none" strike="noStrike" dirty="0">
                          <a:effectLst/>
                        </a:rPr>
                        <a:t> </a:t>
                      </a:r>
                      <a:r>
                        <a:rPr lang="en-US" sz="1050" u="none" strike="noStrike" dirty="0" err="1">
                          <a:effectLst/>
                        </a:rPr>
                        <a:t>nasional</a:t>
                      </a:r>
                      <a:endParaRPr lang="en-US" sz="1050" b="0" i="0" u="none" strike="noStrike" dirty="0">
                        <a:solidFill>
                          <a:srgbClr val="000000"/>
                        </a:solidFill>
                        <a:effectLst/>
                        <a:latin typeface="Calibri" panose="020F0502020204030204" pitchFamily="34" charset="0"/>
                      </a:endParaRPr>
                    </a:p>
                  </a:txBody>
                  <a:tcPr marL="3422" marR="3422" marT="4562" marB="0"/>
                </a:tc>
                <a:tc>
                  <a:txBody>
                    <a:bodyPr/>
                    <a:lstStyle/>
                    <a:p>
                      <a:pPr algn="ctr" fontAlgn="ctr"/>
                      <a:r>
                        <a:rPr lang="en-US" sz="1050" u="none" strike="noStrike">
                          <a:effectLst/>
                        </a:rPr>
                        <a:t>7.0%</a:t>
                      </a:r>
                      <a:endParaRPr lang="en-US" sz="1050" b="0" i="0" u="none" strike="noStrike">
                        <a:solidFill>
                          <a:srgbClr val="000000"/>
                        </a:solidFill>
                        <a:effectLst/>
                        <a:latin typeface="Calibri" panose="020F0502020204030204" pitchFamily="34" charset="0"/>
                      </a:endParaRPr>
                    </a:p>
                  </a:txBody>
                  <a:tcPr marL="3422" marR="3422" marT="4562"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8"/>
                  </a:ext>
                </a:extLst>
              </a:tr>
              <a:tr h="170012">
                <a:tc vMerge="1">
                  <a:txBody>
                    <a:bodyPr/>
                    <a:lstStyle/>
                    <a:p>
                      <a:endParaRPr lang="en-US"/>
                    </a:p>
                  </a:txBody>
                  <a:tcPr/>
                </a:tc>
                <a:tc vMerge="1">
                  <a:txBody>
                    <a:bodyPr/>
                    <a:lstStyle/>
                    <a:p>
                      <a:endParaRPr lang="en-US"/>
                    </a:p>
                  </a:txBody>
                  <a:tcPr/>
                </a:tc>
                <a:tc>
                  <a:txBody>
                    <a:bodyPr/>
                    <a:lstStyle/>
                    <a:p>
                      <a:pPr algn="l" fontAlgn="t"/>
                      <a:r>
                        <a:rPr lang="en-US" sz="1050" b="1" u="none" strike="noStrike" dirty="0">
                          <a:effectLst/>
                        </a:rPr>
                        <a:t>Total</a:t>
                      </a:r>
                      <a:endParaRPr lang="en-US" sz="1050" b="1" i="0" u="none" strike="noStrike" dirty="0">
                        <a:solidFill>
                          <a:srgbClr val="000000"/>
                        </a:solidFill>
                        <a:effectLst/>
                        <a:latin typeface="Calibri" panose="020F0502020204030204" pitchFamily="34" charset="0"/>
                      </a:endParaRPr>
                    </a:p>
                  </a:txBody>
                  <a:tcPr marL="3422" marR="3422" marT="4562" marB="0"/>
                </a:tc>
                <a:tc>
                  <a:txBody>
                    <a:bodyPr/>
                    <a:lstStyle/>
                    <a:p>
                      <a:pPr algn="ctr" fontAlgn="ctr"/>
                      <a:r>
                        <a:rPr lang="en-US" sz="1050" b="1" u="none" strike="noStrike" dirty="0">
                          <a:effectLst/>
                        </a:rPr>
                        <a:t>7.0%</a:t>
                      </a:r>
                      <a:endParaRPr lang="en-US" sz="1050" b="1" i="0" u="none" strike="noStrike" dirty="0">
                        <a:solidFill>
                          <a:srgbClr val="000000"/>
                        </a:solidFill>
                        <a:effectLst/>
                        <a:latin typeface="Calibri" panose="020F0502020204030204" pitchFamily="34" charset="0"/>
                      </a:endParaRPr>
                    </a:p>
                  </a:txBody>
                  <a:tcPr marL="3422" marR="3422" marT="4562"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9"/>
                  </a:ext>
                </a:extLst>
              </a:tr>
              <a:tr h="259528">
                <a:tc rowSpan="4">
                  <a:txBody>
                    <a:bodyPr/>
                    <a:lstStyle/>
                    <a:p>
                      <a:pPr algn="ctr" fontAlgn="ctr"/>
                      <a:r>
                        <a:rPr lang="en-US" sz="900" u="none" strike="noStrike" dirty="0">
                          <a:effectLst/>
                        </a:rPr>
                        <a:t>3</a:t>
                      </a:r>
                      <a:endParaRPr lang="en-US" sz="90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rowSpan="4">
                  <a:txBody>
                    <a:bodyPr/>
                    <a:lstStyle/>
                    <a:p>
                      <a:pPr algn="l" fontAlgn="ctr"/>
                      <a:r>
                        <a:rPr lang="en-US" sz="1050" u="none" strike="noStrike" dirty="0" err="1">
                          <a:effectLst/>
                        </a:rPr>
                        <a:t>Persentase</a:t>
                      </a:r>
                      <a:r>
                        <a:rPr lang="en-US" sz="1050" u="none" strike="noStrike" dirty="0">
                          <a:effectLst/>
                        </a:rPr>
                        <a:t> </a:t>
                      </a:r>
                      <a:r>
                        <a:rPr lang="en-US" sz="1050" u="none" strike="noStrike" dirty="0" err="1">
                          <a:effectLst/>
                        </a:rPr>
                        <a:t>dosen</a:t>
                      </a:r>
                      <a:r>
                        <a:rPr lang="en-US" sz="1050" u="none" strike="noStrike" dirty="0">
                          <a:effectLst/>
                        </a:rPr>
                        <a:t> yang </a:t>
                      </a:r>
                      <a:r>
                        <a:rPr lang="en-US" sz="1050" u="none" strike="noStrike" dirty="0" err="1">
                          <a:effectLst/>
                        </a:rPr>
                        <a:t>berkegiatan</a:t>
                      </a:r>
                      <a:r>
                        <a:rPr lang="en-US" sz="1050" u="none" strike="noStrike" dirty="0">
                          <a:effectLst/>
                        </a:rPr>
                        <a:t> </a:t>
                      </a:r>
                      <a:r>
                        <a:rPr lang="en-US" sz="1050" u="none" strike="noStrike" dirty="0" err="1">
                          <a:effectLst/>
                        </a:rPr>
                        <a:t>tridharma</a:t>
                      </a:r>
                      <a:r>
                        <a:rPr lang="en-US" sz="1050" u="none" strike="noStrike" dirty="0">
                          <a:effectLst/>
                        </a:rPr>
                        <a:t> di </a:t>
                      </a:r>
                      <a:r>
                        <a:rPr lang="en-US" sz="1050" u="none" strike="noStrike" dirty="0" err="1">
                          <a:effectLst/>
                        </a:rPr>
                        <a:t>kampus</a:t>
                      </a:r>
                      <a:r>
                        <a:rPr lang="en-US" sz="1050" u="none" strike="noStrike" dirty="0">
                          <a:effectLst/>
                        </a:rPr>
                        <a:t> lain di QS 100 (</a:t>
                      </a:r>
                      <a:r>
                        <a:rPr lang="en-US" sz="1050" u="none" strike="noStrike" dirty="0" err="1">
                          <a:effectLst/>
                        </a:rPr>
                        <a:t>berdasarkan</a:t>
                      </a:r>
                      <a:r>
                        <a:rPr lang="en-US" sz="1050" u="none" strike="noStrike" dirty="0">
                          <a:effectLst/>
                        </a:rPr>
                        <a:t> </a:t>
                      </a:r>
                      <a:r>
                        <a:rPr lang="en-US" sz="1050" u="none" strike="noStrike" dirty="0" err="1">
                          <a:effectLst/>
                        </a:rPr>
                        <a:t>ilmu</a:t>
                      </a:r>
                      <a:r>
                        <a:rPr lang="en-US" sz="1050" u="none" strike="noStrike" dirty="0">
                          <a:effectLst/>
                        </a:rPr>
                        <a:t>), </a:t>
                      </a:r>
                      <a:r>
                        <a:rPr lang="en-US" sz="1050" u="none" strike="noStrike" dirty="0" err="1">
                          <a:effectLst/>
                        </a:rPr>
                        <a:t>bekerja</a:t>
                      </a:r>
                      <a:r>
                        <a:rPr lang="en-US" sz="1050" u="none" strike="noStrike" dirty="0">
                          <a:effectLst/>
                        </a:rPr>
                        <a:t> </a:t>
                      </a:r>
                      <a:r>
                        <a:rPr lang="en-US" sz="1050" u="none" strike="noStrike" dirty="0" err="1">
                          <a:effectLst/>
                        </a:rPr>
                        <a:t>sebagai</a:t>
                      </a:r>
                      <a:r>
                        <a:rPr lang="en-US" sz="1050" u="none" strike="noStrike" dirty="0">
                          <a:effectLst/>
                        </a:rPr>
                        <a:t> </a:t>
                      </a:r>
                      <a:r>
                        <a:rPr lang="en-US" sz="1050" u="none" strike="noStrike" dirty="0" err="1">
                          <a:effectLst/>
                        </a:rPr>
                        <a:t>praktisi</a:t>
                      </a:r>
                      <a:r>
                        <a:rPr lang="en-US" sz="1050" u="none" strike="noStrike" dirty="0">
                          <a:effectLst/>
                        </a:rPr>
                        <a:t> di </a:t>
                      </a:r>
                      <a:r>
                        <a:rPr lang="en-US" sz="1050" u="none" strike="noStrike" dirty="0" err="1">
                          <a:effectLst/>
                        </a:rPr>
                        <a:t>dunia</a:t>
                      </a:r>
                      <a:r>
                        <a:rPr lang="en-US" sz="1050" u="none" strike="noStrike" dirty="0">
                          <a:effectLst/>
                        </a:rPr>
                        <a:t> </a:t>
                      </a:r>
                      <a:r>
                        <a:rPr lang="en-US" sz="1050" u="none" strike="noStrike" dirty="0" err="1">
                          <a:effectLst/>
                        </a:rPr>
                        <a:t>industri</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membina</a:t>
                      </a:r>
                      <a:r>
                        <a:rPr lang="en-US" sz="1050" u="none" strike="noStrike" dirty="0">
                          <a:effectLst/>
                        </a:rPr>
                        <a:t> </a:t>
                      </a:r>
                      <a:r>
                        <a:rPr lang="en-US" sz="1050" u="none" strike="noStrike" dirty="0" err="1">
                          <a:effectLst/>
                        </a:rPr>
                        <a:t>mahasiswa</a:t>
                      </a:r>
                      <a:r>
                        <a:rPr lang="en-US" sz="1050" u="none" strike="noStrike" dirty="0">
                          <a:effectLst/>
                        </a:rPr>
                        <a:t> yang </a:t>
                      </a:r>
                      <a:r>
                        <a:rPr lang="en-US" sz="1050" u="none" strike="noStrike" dirty="0" err="1">
                          <a:effectLst/>
                        </a:rPr>
                        <a:t>berhasil</a:t>
                      </a:r>
                      <a:r>
                        <a:rPr lang="en-US" sz="1050" u="none" strike="noStrike" dirty="0">
                          <a:effectLst/>
                        </a:rPr>
                        <a:t> </a:t>
                      </a:r>
                      <a:r>
                        <a:rPr lang="en-US" sz="1050" u="none" strike="noStrike" dirty="0" err="1">
                          <a:effectLst/>
                        </a:rPr>
                        <a:t>meraih</a:t>
                      </a:r>
                      <a:r>
                        <a:rPr lang="en-US" sz="1050" u="none" strike="noStrike" dirty="0">
                          <a:effectLst/>
                        </a:rPr>
                        <a:t> </a:t>
                      </a:r>
                      <a:r>
                        <a:rPr lang="en-US" sz="1050" u="none" strike="noStrike" dirty="0" err="1">
                          <a:effectLst/>
                        </a:rPr>
                        <a:t>prestasi</a:t>
                      </a:r>
                      <a:r>
                        <a:rPr lang="en-US" sz="1050" u="none" strike="noStrike" dirty="0">
                          <a:effectLst/>
                        </a:rPr>
                        <a:t> paling </a:t>
                      </a:r>
                      <a:r>
                        <a:rPr lang="en-US" sz="1050" u="none" strike="noStrike" dirty="0" err="1">
                          <a:effectLst/>
                        </a:rPr>
                        <a:t>rendah</a:t>
                      </a:r>
                      <a:r>
                        <a:rPr lang="en-US" sz="1050" u="none" strike="noStrike" dirty="0">
                          <a:effectLst/>
                        </a:rPr>
                        <a:t> </a:t>
                      </a:r>
                      <a:r>
                        <a:rPr lang="en-US" sz="1050" u="none" strike="noStrike" dirty="0" err="1">
                          <a:effectLst/>
                        </a:rPr>
                        <a:t>tingkat</a:t>
                      </a:r>
                      <a:r>
                        <a:rPr lang="en-US" sz="1050" u="none" strike="noStrike" dirty="0">
                          <a:effectLst/>
                        </a:rPr>
                        <a:t> </a:t>
                      </a:r>
                      <a:r>
                        <a:rPr lang="en-US" sz="1050" u="none" strike="noStrike" dirty="0" err="1">
                          <a:effectLst/>
                        </a:rPr>
                        <a:t>nasional</a:t>
                      </a:r>
                      <a:r>
                        <a:rPr lang="en-US" sz="1050" u="none" strike="noStrike" dirty="0">
                          <a:effectLst/>
                        </a:rPr>
                        <a:t> </a:t>
                      </a:r>
                      <a:r>
                        <a:rPr lang="en-US" sz="1050" u="none" strike="noStrike" dirty="0" err="1">
                          <a:effectLst/>
                        </a:rPr>
                        <a:t>dalam</a:t>
                      </a:r>
                      <a:r>
                        <a:rPr lang="en-US" sz="1050" u="none" strike="noStrike" dirty="0">
                          <a:effectLst/>
                        </a:rPr>
                        <a:t> 5 (lima) </a:t>
                      </a:r>
                      <a:r>
                        <a:rPr lang="en-US" sz="1050" u="none" strike="noStrike" dirty="0" err="1">
                          <a:effectLst/>
                        </a:rPr>
                        <a:t>tahun</a:t>
                      </a:r>
                      <a:r>
                        <a:rPr lang="en-US" sz="1050" u="none" strike="noStrike" dirty="0">
                          <a:effectLst/>
                        </a:rPr>
                        <a:t> </a:t>
                      </a:r>
                      <a:r>
                        <a:rPr lang="en-US" sz="1050" u="none" strike="noStrike" dirty="0" err="1">
                          <a:effectLst/>
                        </a:rPr>
                        <a:t>terakhir</a:t>
                      </a:r>
                      <a:r>
                        <a:rPr lang="en-US" sz="1050" u="none" strike="noStrike" dirty="0">
                          <a:effectLst/>
                        </a:rPr>
                        <a:t>.</a:t>
                      </a:r>
                      <a:endParaRPr lang="en-US" sz="1050" b="0" i="0" u="none" strike="noStrike" dirty="0">
                        <a:solidFill>
                          <a:srgbClr val="000000"/>
                        </a:solidFill>
                        <a:effectLst/>
                        <a:latin typeface="Times New Roman" panose="02020603050405020304" pitchFamily="18" charset="0"/>
                      </a:endParaRPr>
                    </a:p>
                  </a:txBody>
                  <a:tcPr marL="3422" marR="3422" marT="4562" marB="0" anchor="ctr">
                    <a:solidFill>
                      <a:schemeClr val="bg1"/>
                    </a:solidFill>
                  </a:tcPr>
                </a:tc>
                <a:tc>
                  <a:txBody>
                    <a:bodyPr/>
                    <a:lstStyle/>
                    <a:p>
                      <a:pPr algn="l" fontAlgn="t"/>
                      <a:r>
                        <a:rPr lang="en-US" sz="1050" u="none" strike="noStrike" dirty="0">
                          <a:effectLst/>
                        </a:rPr>
                        <a:t>di </a:t>
                      </a:r>
                      <a:r>
                        <a:rPr lang="en-US" sz="1050" u="none" strike="noStrike" dirty="0" err="1">
                          <a:effectLst/>
                        </a:rPr>
                        <a:t>kampus</a:t>
                      </a:r>
                      <a:r>
                        <a:rPr lang="en-US" sz="1050" u="none" strike="noStrike" dirty="0">
                          <a:effectLst/>
                        </a:rPr>
                        <a:t> </a:t>
                      </a:r>
                      <a:r>
                        <a:rPr lang="en-US" sz="1050" u="none" strike="noStrike" dirty="0" err="1">
                          <a:effectLst/>
                        </a:rPr>
                        <a:t>luar</a:t>
                      </a:r>
                      <a:r>
                        <a:rPr lang="en-US" sz="1050" u="none" strike="noStrike" dirty="0">
                          <a:effectLst/>
                        </a:rPr>
                        <a:t> QS 100 (by subject)</a:t>
                      </a:r>
                      <a:endParaRPr lang="en-US" sz="1050" b="0"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a:effectLst/>
                        </a:rPr>
                        <a:t>0%</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rowSpan="4">
                  <a:txBody>
                    <a:bodyPr/>
                    <a:lstStyle/>
                    <a:p>
                      <a:pPr algn="ctr" fontAlgn="ctr"/>
                      <a:r>
                        <a:rPr lang="en-US" sz="1050" u="none" strike="noStrike">
                          <a:effectLst/>
                        </a:rPr>
                        <a:t>20%</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rowSpan="4">
                  <a:txBody>
                    <a:bodyPr/>
                    <a:lstStyle/>
                    <a:p>
                      <a:pPr algn="ctr" fontAlgn="ctr"/>
                      <a:r>
                        <a:rPr lang="en-US" sz="1050" u="none" strike="noStrike">
                          <a:effectLst/>
                        </a:rPr>
                        <a:t>55%</a:t>
                      </a:r>
                      <a:endParaRPr lang="en-US" sz="1050" b="1" i="0" u="none" strike="noStrike">
                        <a:solidFill>
                          <a:srgbClr val="000000"/>
                        </a:solidFill>
                        <a:effectLst/>
                        <a:latin typeface="Calibri" panose="020F0502020204030204" pitchFamily="34" charset="0"/>
                      </a:endParaRPr>
                    </a:p>
                  </a:txBody>
                  <a:tcPr marL="3422" marR="3422" marT="4562" marB="0" anchor="ctr">
                    <a:solidFill>
                      <a:schemeClr val="bg1"/>
                    </a:solidFill>
                  </a:tcPr>
                </a:tc>
                <a:extLst>
                  <a:ext uri="{0D108BD9-81ED-4DB2-BD59-A6C34878D82A}">
                    <a16:rowId xmlns="" xmlns:a16="http://schemas.microsoft.com/office/drawing/2014/main" val="10010"/>
                  </a:ext>
                </a:extLst>
              </a:tr>
              <a:tr h="386574">
                <a:tc vMerge="1">
                  <a:txBody>
                    <a:bodyPr/>
                    <a:lstStyle/>
                    <a:p>
                      <a:endParaRPr lang="en-US"/>
                    </a:p>
                  </a:txBody>
                  <a:tcPr/>
                </a:tc>
                <a:tc vMerge="1">
                  <a:txBody>
                    <a:bodyPr/>
                    <a:lstStyle/>
                    <a:p>
                      <a:endParaRPr lang="en-US"/>
                    </a:p>
                  </a:txBody>
                  <a:tcPr/>
                </a:tc>
                <a:tc>
                  <a:txBody>
                    <a:bodyPr/>
                    <a:lstStyle/>
                    <a:p>
                      <a:pPr algn="l" fontAlgn="b"/>
                      <a:r>
                        <a:rPr lang="it-IT" sz="1050" u="none" strike="noStrike" dirty="0">
                          <a:effectLst/>
                        </a:rPr>
                        <a:t>bekerja sebagai praktisi di dunia industri </a:t>
                      </a:r>
                      <a:endParaRPr lang="it-IT" sz="1050" b="0" i="0" u="none" strike="noStrike" dirty="0">
                        <a:solidFill>
                          <a:srgbClr val="000000"/>
                        </a:solidFill>
                        <a:effectLst/>
                        <a:latin typeface="Calibri" panose="020F0502020204030204" pitchFamily="34" charset="0"/>
                      </a:endParaRPr>
                    </a:p>
                  </a:txBody>
                  <a:tcPr marL="3422" marR="3422" marT="4562" marB="0" anchor="b">
                    <a:solidFill>
                      <a:schemeClr val="bg1"/>
                    </a:solidFill>
                  </a:tcPr>
                </a:tc>
                <a:tc>
                  <a:txBody>
                    <a:bodyPr/>
                    <a:lstStyle/>
                    <a:p>
                      <a:pPr algn="ctr" fontAlgn="ctr"/>
                      <a:r>
                        <a:rPr lang="en-US" sz="1050" u="none" strike="noStrike">
                          <a:effectLst/>
                        </a:rPr>
                        <a:t>0%</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1"/>
                  </a:ext>
                </a:extLst>
              </a:tr>
              <a:tr h="383607">
                <a:tc vMerge="1">
                  <a:txBody>
                    <a:bodyPr/>
                    <a:lstStyle/>
                    <a:p>
                      <a:endParaRPr lang="en-US"/>
                    </a:p>
                  </a:txBody>
                  <a:tcPr/>
                </a:tc>
                <a:tc vMerge="1">
                  <a:txBody>
                    <a:bodyPr/>
                    <a:lstStyle/>
                    <a:p>
                      <a:endParaRPr lang="en-US"/>
                    </a:p>
                  </a:txBody>
                  <a:tcPr/>
                </a:tc>
                <a:tc>
                  <a:txBody>
                    <a:bodyPr/>
                    <a:lstStyle/>
                    <a:p>
                      <a:pPr algn="l" fontAlgn="t"/>
                      <a:r>
                        <a:rPr lang="en-US" sz="1050" u="none" strike="noStrike" dirty="0" err="1">
                          <a:effectLst/>
                        </a:rPr>
                        <a:t>membina</a:t>
                      </a:r>
                      <a:r>
                        <a:rPr lang="en-US" sz="1050" u="none" strike="noStrike" dirty="0">
                          <a:effectLst/>
                        </a:rPr>
                        <a:t> </a:t>
                      </a:r>
                      <a:r>
                        <a:rPr lang="en-US" sz="1050" u="none" strike="noStrike" dirty="0" err="1">
                          <a:effectLst/>
                        </a:rPr>
                        <a:t>mahasiswa</a:t>
                      </a:r>
                      <a:r>
                        <a:rPr lang="en-US" sz="1050" u="none" strike="noStrike" dirty="0">
                          <a:effectLst/>
                        </a:rPr>
                        <a:t> </a:t>
                      </a:r>
                      <a:r>
                        <a:rPr lang="en-US" sz="1050" u="none" strike="noStrike" dirty="0" err="1">
                          <a:effectLst/>
                        </a:rPr>
                        <a:t>berprestasi</a:t>
                      </a:r>
                      <a:r>
                        <a:rPr lang="en-US" sz="1050" u="none" strike="noStrike" dirty="0">
                          <a:effectLst/>
                        </a:rPr>
                        <a:t> paling </a:t>
                      </a:r>
                      <a:r>
                        <a:rPr lang="en-US" sz="1050" u="none" strike="noStrike" dirty="0" err="1">
                          <a:effectLst/>
                        </a:rPr>
                        <a:t>rendah</a:t>
                      </a:r>
                      <a:r>
                        <a:rPr lang="en-US" sz="1050" u="none" strike="noStrike" dirty="0">
                          <a:effectLst/>
                        </a:rPr>
                        <a:t> </a:t>
                      </a:r>
                      <a:r>
                        <a:rPr lang="en-US" sz="1050" u="none" strike="noStrike" dirty="0" err="1">
                          <a:effectLst/>
                        </a:rPr>
                        <a:t>tingkat</a:t>
                      </a:r>
                      <a:r>
                        <a:rPr lang="en-US" sz="1050" u="none" strike="noStrike" dirty="0">
                          <a:effectLst/>
                        </a:rPr>
                        <a:t> </a:t>
                      </a:r>
                      <a:r>
                        <a:rPr lang="en-US" sz="1050" u="none" strike="noStrike" dirty="0" err="1">
                          <a:effectLst/>
                        </a:rPr>
                        <a:t>nasional</a:t>
                      </a:r>
                      <a:endParaRPr lang="en-US" sz="1050" b="0"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dirty="0">
                          <a:effectLst/>
                        </a:rPr>
                        <a:t>52%</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2"/>
                  </a:ext>
                </a:extLst>
              </a:tr>
              <a:tr h="179292">
                <a:tc vMerge="1">
                  <a:txBody>
                    <a:bodyPr/>
                    <a:lstStyle/>
                    <a:p>
                      <a:endParaRPr lang="en-US"/>
                    </a:p>
                  </a:txBody>
                  <a:tcPr/>
                </a:tc>
                <a:tc vMerge="1">
                  <a:txBody>
                    <a:bodyPr/>
                    <a:lstStyle/>
                    <a:p>
                      <a:endParaRPr lang="en-US"/>
                    </a:p>
                  </a:txBody>
                  <a:tcPr/>
                </a:tc>
                <a:tc>
                  <a:txBody>
                    <a:bodyPr/>
                    <a:lstStyle/>
                    <a:p>
                      <a:pPr algn="l" fontAlgn="t"/>
                      <a:r>
                        <a:rPr lang="en-US" sz="1050" b="1" u="none" strike="noStrike" dirty="0">
                          <a:effectLst/>
                        </a:rPr>
                        <a:t>Total</a:t>
                      </a:r>
                      <a:endParaRPr lang="en-US" sz="1050" b="1"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b="1" u="none" strike="noStrike" dirty="0">
                          <a:effectLst/>
                        </a:rPr>
                        <a:t>52%</a:t>
                      </a:r>
                      <a:endParaRPr lang="en-US" sz="1050" b="1"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3"/>
                  </a:ext>
                </a:extLst>
              </a:tr>
              <a:tr h="206458">
                <a:tc rowSpan="4">
                  <a:txBody>
                    <a:bodyPr/>
                    <a:lstStyle/>
                    <a:p>
                      <a:pPr algn="ctr"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3422" marR="3422" marT="4562" marB="0" anchor="ctr"/>
                </a:tc>
                <a:tc rowSpan="4">
                  <a:txBody>
                    <a:bodyPr/>
                    <a:lstStyle/>
                    <a:p>
                      <a:pPr algn="l" fontAlgn="ctr"/>
                      <a:r>
                        <a:rPr lang="en-US" sz="1050" u="none" strike="noStrike" dirty="0" err="1">
                          <a:effectLst/>
                        </a:rPr>
                        <a:t>Persentase</a:t>
                      </a:r>
                      <a:r>
                        <a:rPr lang="en-US" sz="1050" u="none" strike="noStrike" dirty="0">
                          <a:effectLst/>
                        </a:rPr>
                        <a:t> </a:t>
                      </a:r>
                      <a:r>
                        <a:rPr lang="en-US" sz="1050" u="none" strike="noStrike" dirty="0" err="1">
                          <a:effectLst/>
                        </a:rPr>
                        <a:t>dosen</a:t>
                      </a:r>
                      <a:r>
                        <a:rPr lang="en-US" sz="1050" u="none" strike="noStrike" dirty="0">
                          <a:effectLst/>
                        </a:rPr>
                        <a:t> </a:t>
                      </a:r>
                      <a:r>
                        <a:rPr lang="en-US" sz="1050" u="none" strike="noStrike" dirty="0" err="1">
                          <a:effectLst/>
                        </a:rPr>
                        <a:t>tetap</a:t>
                      </a:r>
                      <a:r>
                        <a:rPr lang="en-US" sz="1050" u="none" strike="noStrike" dirty="0">
                          <a:effectLst/>
                        </a:rPr>
                        <a:t> </a:t>
                      </a:r>
                      <a:r>
                        <a:rPr lang="en-US" sz="1050" u="none" strike="noStrike" dirty="0" err="1">
                          <a:effectLst/>
                        </a:rPr>
                        <a:t>berkualifikasi</a:t>
                      </a:r>
                      <a:r>
                        <a:rPr lang="en-US" sz="1050" u="none" strike="noStrike" dirty="0">
                          <a:effectLst/>
                        </a:rPr>
                        <a:t> </a:t>
                      </a:r>
                      <a:r>
                        <a:rPr lang="en-US" sz="1050" u="none" strike="noStrike" dirty="0" err="1">
                          <a:effectLst/>
                        </a:rPr>
                        <a:t>akademik</a:t>
                      </a:r>
                      <a:r>
                        <a:rPr lang="en-US" sz="1050" u="none" strike="noStrike" dirty="0">
                          <a:effectLst/>
                        </a:rPr>
                        <a:t> S3, </a:t>
                      </a:r>
                      <a:r>
                        <a:rPr lang="en-US" sz="1050" u="none" strike="noStrike" dirty="0" err="1">
                          <a:effectLst/>
                        </a:rPr>
                        <a:t>memiliki</a:t>
                      </a:r>
                      <a:r>
                        <a:rPr lang="en-US" sz="1050" u="none" strike="noStrike" dirty="0">
                          <a:effectLst/>
                        </a:rPr>
                        <a:t> </a:t>
                      </a:r>
                      <a:r>
                        <a:rPr lang="en-US" sz="1050" u="none" strike="noStrike" dirty="0" err="1">
                          <a:effectLst/>
                        </a:rPr>
                        <a:t>sertifikasi</a:t>
                      </a:r>
                      <a:r>
                        <a:rPr lang="en-US" sz="1050" u="none" strike="noStrike" dirty="0">
                          <a:effectLst/>
                        </a:rPr>
                        <a:t> </a:t>
                      </a:r>
                      <a:r>
                        <a:rPr lang="en-US" sz="1050" u="none" strike="noStrike" dirty="0" err="1">
                          <a:effectLst/>
                        </a:rPr>
                        <a:t>kompetensi</a:t>
                      </a:r>
                      <a:r>
                        <a:rPr lang="en-US" sz="1050" u="none" strike="noStrike" dirty="0">
                          <a:effectLst/>
                        </a:rPr>
                        <a:t>/</a:t>
                      </a:r>
                      <a:r>
                        <a:rPr lang="en-US" sz="1050" u="none" strike="noStrike" dirty="0" err="1">
                          <a:effectLst/>
                        </a:rPr>
                        <a:t>profesi</a:t>
                      </a:r>
                      <a:r>
                        <a:rPr lang="en-US" sz="1050" u="none" strike="noStrike" dirty="0">
                          <a:effectLst/>
                        </a:rPr>
                        <a:t> yang </a:t>
                      </a:r>
                      <a:r>
                        <a:rPr lang="en-US" sz="1050" u="none" strike="noStrike" dirty="0" err="1">
                          <a:effectLst/>
                        </a:rPr>
                        <a:t>diakui</a:t>
                      </a:r>
                      <a:r>
                        <a:rPr lang="en-US" sz="1050" u="none" strike="noStrike" dirty="0">
                          <a:effectLst/>
                        </a:rPr>
                        <a:t> </a:t>
                      </a:r>
                      <a:r>
                        <a:rPr lang="en-US" sz="1050" u="none" strike="noStrike" dirty="0" err="1">
                          <a:effectLst/>
                        </a:rPr>
                        <a:t>oleh</a:t>
                      </a:r>
                      <a:r>
                        <a:rPr lang="en-US" sz="1050" u="none" strike="noStrike" dirty="0">
                          <a:effectLst/>
                        </a:rPr>
                        <a:t> </a:t>
                      </a:r>
                      <a:r>
                        <a:rPr lang="en-US" sz="1050" u="none" strike="noStrike" dirty="0" err="1">
                          <a:effectLst/>
                        </a:rPr>
                        <a:t>industri</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dunia</a:t>
                      </a:r>
                      <a:r>
                        <a:rPr lang="en-US" sz="1050" u="none" strike="noStrike" dirty="0">
                          <a:effectLst/>
                        </a:rPr>
                        <a:t> </a:t>
                      </a:r>
                      <a:r>
                        <a:rPr lang="en-US" sz="1050" u="none" strike="noStrike" dirty="0" err="1">
                          <a:effectLst/>
                        </a:rPr>
                        <a:t>kerja</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berasal</a:t>
                      </a:r>
                      <a:r>
                        <a:rPr lang="en-US" sz="1050" u="none" strike="noStrike" dirty="0">
                          <a:effectLst/>
                        </a:rPr>
                        <a:t> </a:t>
                      </a:r>
                      <a:r>
                        <a:rPr lang="en-US" sz="1050" u="none" strike="noStrike" dirty="0" err="1">
                          <a:effectLst/>
                        </a:rPr>
                        <a:t>dari</a:t>
                      </a:r>
                      <a:r>
                        <a:rPr lang="en-US" sz="1050" u="none" strike="noStrike" dirty="0">
                          <a:effectLst/>
                        </a:rPr>
                        <a:t> </a:t>
                      </a:r>
                      <a:r>
                        <a:rPr lang="en-US" sz="1050" u="none" strike="noStrike" dirty="0" err="1">
                          <a:effectLst/>
                        </a:rPr>
                        <a:t>kalangan</a:t>
                      </a:r>
                      <a:r>
                        <a:rPr lang="en-US" sz="1050" u="none" strike="noStrike" dirty="0">
                          <a:effectLst/>
                        </a:rPr>
                        <a:t> </a:t>
                      </a:r>
                      <a:r>
                        <a:rPr lang="en-US" sz="1050" u="none" strike="noStrike" dirty="0" err="1">
                          <a:effectLst/>
                        </a:rPr>
                        <a:t>praktisi</a:t>
                      </a:r>
                      <a:r>
                        <a:rPr lang="en-US" sz="1050" u="none" strike="noStrike" dirty="0">
                          <a:effectLst/>
                        </a:rPr>
                        <a:t> </a:t>
                      </a:r>
                      <a:r>
                        <a:rPr lang="en-US" sz="1050" u="none" strike="noStrike" dirty="0" err="1">
                          <a:effectLst/>
                        </a:rPr>
                        <a:t>profesional</a:t>
                      </a:r>
                      <a:r>
                        <a:rPr lang="en-US" sz="1050" u="none" strike="noStrike" dirty="0">
                          <a:effectLst/>
                        </a:rPr>
                        <a:t>, </a:t>
                      </a:r>
                      <a:r>
                        <a:rPr lang="en-US" sz="1050" u="none" strike="noStrike" dirty="0" err="1">
                          <a:effectLst/>
                        </a:rPr>
                        <a:t>dunia</a:t>
                      </a:r>
                      <a:r>
                        <a:rPr lang="en-US" sz="1050" u="none" strike="noStrike" dirty="0">
                          <a:effectLst/>
                        </a:rPr>
                        <a:t> </a:t>
                      </a:r>
                      <a:r>
                        <a:rPr lang="en-US" sz="1050" u="none" strike="noStrike" dirty="0" err="1">
                          <a:effectLst/>
                        </a:rPr>
                        <a:t>industri</a:t>
                      </a:r>
                      <a:r>
                        <a:rPr lang="en-US" sz="1050" u="none" strike="noStrike" dirty="0">
                          <a:effectLst/>
                        </a:rPr>
                        <a:t> </a:t>
                      </a:r>
                      <a:r>
                        <a:rPr lang="en-US" sz="1050" u="none" strike="noStrike" dirty="0" err="1">
                          <a:effectLst/>
                        </a:rPr>
                        <a:t>dan</a:t>
                      </a:r>
                      <a:r>
                        <a:rPr lang="en-US" sz="1050" u="none" strike="noStrike" dirty="0">
                          <a:effectLst/>
                        </a:rPr>
                        <a:t> </a:t>
                      </a:r>
                      <a:r>
                        <a:rPr lang="en-US" sz="1050" u="none" strike="noStrike" dirty="0" err="1">
                          <a:effectLst/>
                        </a:rPr>
                        <a:t>dunia</a:t>
                      </a:r>
                      <a:r>
                        <a:rPr lang="en-US" sz="1050" u="none" strike="noStrike" dirty="0">
                          <a:effectLst/>
                        </a:rPr>
                        <a:t> </a:t>
                      </a:r>
                      <a:r>
                        <a:rPr lang="en-US" sz="1050" u="none" strike="noStrike" dirty="0" err="1">
                          <a:effectLst/>
                        </a:rPr>
                        <a:t>kerja</a:t>
                      </a:r>
                      <a:endParaRPr lang="en-US" sz="1050" b="0" i="0" u="none" strike="noStrike" dirty="0">
                        <a:solidFill>
                          <a:srgbClr val="000000"/>
                        </a:solidFill>
                        <a:effectLst/>
                        <a:latin typeface="Times New Roman" panose="02020603050405020304" pitchFamily="18" charset="0"/>
                      </a:endParaRPr>
                    </a:p>
                  </a:txBody>
                  <a:tcPr marL="3422" marR="3422" marT="4562" marB="0" anchor="ctr"/>
                </a:tc>
                <a:tc>
                  <a:txBody>
                    <a:bodyPr/>
                    <a:lstStyle/>
                    <a:p>
                      <a:pPr algn="l" fontAlgn="t"/>
                      <a:r>
                        <a:rPr lang="en-US" sz="1050" u="none" strike="noStrike" dirty="0" err="1" smtClean="0">
                          <a:effectLst/>
                        </a:rPr>
                        <a:t>Berkualifikasi</a:t>
                      </a:r>
                      <a:r>
                        <a:rPr lang="en-US" sz="1050" u="none" strike="noStrike" dirty="0" smtClean="0">
                          <a:effectLst/>
                        </a:rPr>
                        <a:t> </a:t>
                      </a:r>
                      <a:r>
                        <a:rPr lang="en-US" sz="1050" u="none" strike="noStrike" dirty="0">
                          <a:effectLst/>
                        </a:rPr>
                        <a:t>S3</a:t>
                      </a:r>
                      <a:endParaRPr lang="en-US" sz="1050" b="0" i="0" u="none" strike="noStrike" dirty="0">
                        <a:solidFill>
                          <a:srgbClr val="000000"/>
                        </a:solidFill>
                        <a:effectLst/>
                        <a:latin typeface="Calibri" panose="020F0502020204030204" pitchFamily="34" charset="0"/>
                      </a:endParaRPr>
                    </a:p>
                  </a:txBody>
                  <a:tcPr marL="3422" marR="3422" marT="4562" marB="0"/>
                </a:tc>
                <a:tc>
                  <a:txBody>
                    <a:bodyPr/>
                    <a:lstStyle/>
                    <a:p>
                      <a:pPr algn="ctr" fontAlgn="ctr"/>
                      <a:r>
                        <a:rPr lang="en-US" sz="1050" u="none" strike="noStrike">
                          <a:effectLst/>
                        </a:rPr>
                        <a:t>39.08%</a:t>
                      </a:r>
                      <a:endParaRPr lang="en-US" sz="1050" b="0" i="0" u="none" strike="noStrike">
                        <a:solidFill>
                          <a:srgbClr val="000000"/>
                        </a:solidFill>
                        <a:effectLst/>
                        <a:latin typeface="Calibri" panose="020F0502020204030204" pitchFamily="34" charset="0"/>
                      </a:endParaRPr>
                    </a:p>
                  </a:txBody>
                  <a:tcPr marL="3422" marR="3422" marT="4562" marB="0" anchor="ctr"/>
                </a:tc>
                <a:tc rowSpan="4">
                  <a:txBody>
                    <a:bodyPr/>
                    <a:lstStyle/>
                    <a:p>
                      <a:pPr algn="ctr" fontAlgn="ctr"/>
                      <a:r>
                        <a:rPr lang="en-US" sz="1050" u="none" strike="noStrike">
                          <a:effectLst/>
                        </a:rPr>
                        <a:t>40%</a:t>
                      </a:r>
                      <a:endParaRPr lang="en-US" sz="1050" b="0" i="0" u="none" strike="noStrike">
                        <a:solidFill>
                          <a:srgbClr val="000000"/>
                        </a:solidFill>
                        <a:effectLst/>
                        <a:latin typeface="Calibri" panose="020F0502020204030204" pitchFamily="34" charset="0"/>
                      </a:endParaRPr>
                    </a:p>
                  </a:txBody>
                  <a:tcPr marL="3422" marR="3422" marT="4562" marB="0" anchor="ctr"/>
                </a:tc>
                <a:tc rowSpan="4">
                  <a:txBody>
                    <a:bodyPr/>
                    <a:lstStyle/>
                    <a:p>
                      <a:pPr algn="ctr" fontAlgn="ctr"/>
                      <a:r>
                        <a:rPr lang="en-US" sz="1050" u="none" strike="noStrike">
                          <a:effectLst/>
                        </a:rPr>
                        <a:t>40%</a:t>
                      </a:r>
                      <a:endParaRPr lang="en-US" sz="1050" b="0" i="0" u="none" strike="noStrike">
                        <a:solidFill>
                          <a:srgbClr val="000000"/>
                        </a:solidFill>
                        <a:effectLst/>
                        <a:latin typeface="Calibri" panose="020F0502020204030204" pitchFamily="34" charset="0"/>
                      </a:endParaRPr>
                    </a:p>
                  </a:txBody>
                  <a:tcPr marL="3422" marR="3422" marT="4562" marB="0" anchor="ctr"/>
                </a:tc>
                <a:extLst>
                  <a:ext uri="{0D108BD9-81ED-4DB2-BD59-A6C34878D82A}">
                    <a16:rowId xmlns="" xmlns:a16="http://schemas.microsoft.com/office/drawing/2014/main" val="10014"/>
                  </a:ext>
                </a:extLst>
              </a:tr>
              <a:tr h="295019">
                <a:tc vMerge="1">
                  <a:txBody>
                    <a:bodyPr/>
                    <a:lstStyle/>
                    <a:p>
                      <a:endParaRPr lang="en-US"/>
                    </a:p>
                  </a:txBody>
                  <a:tcPr/>
                </a:tc>
                <a:tc vMerge="1">
                  <a:txBody>
                    <a:bodyPr/>
                    <a:lstStyle/>
                    <a:p>
                      <a:endParaRPr lang="en-US"/>
                    </a:p>
                  </a:txBody>
                  <a:tcPr/>
                </a:tc>
                <a:tc>
                  <a:txBody>
                    <a:bodyPr/>
                    <a:lstStyle/>
                    <a:p>
                      <a:pPr algn="l" fontAlgn="b"/>
                      <a:r>
                        <a:rPr lang="it-IT" sz="1050" u="none" strike="noStrike" dirty="0">
                          <a:effectLst/>
                        </a:rPr>
                        <a:t>sertifikasi kompetensi/profesi diakui industri dan dunia kerja</a:t>
                      </a:r>
                      <a:endParaRPr lang="it-IT" sz="1050" b="0" i="0" u="none" strike="noStrike" dirty="0">
                        <a:solidFill>
                          <a:srgbClr val="000000"/>
                        </a:solidFill>
                        <a:effectLst/>
                        <a:latin typeface="Calibri" panose="020F0502020204030204" pitchFamily="34" charset="0"/>
                      </a:endParaRPr>
                    </a:p>
                  </a:txBody>
                  <a:tcPr marL="3422" marR="3422" marT="4562" marB="0" anchor="b"/>
                </a:tc>
                <a:tc>
                  <a:txBody>
                    <a:bodyPr/>
                    <a:lstStyle/>
                    <a:p>
                      <a:pPr algn="ctr" fontAlgn="ctr"/>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3422" marR="3422" marT="4562"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5"/>
                  </a:ext>
                </a:extLst>
              </a:tr>
              <a:tr h="513622">
                <a:tc vMerge="1">
                  <a:txBody>
                    <a:bodyPr/>
                    <a:lstStyle/>
                    <a:p>
                      <a:endParaRPr lang="en-US"/>
                    </a:p>
                  </a:txBody>
                  <a:tcPr/>
                </a:tc>
                <a:tc vMerge="1">
                  <a:txBody>
                    <a:bodyPr/>
                    <a:lstStyle/>
                    <a:p>
                      <a:endParaRPr lang="en-US"/>
                    </a:p>
                  </a:txBody>
                  <a:tcPr/>
                </a:tc>
                <a:tc>
                  <a:txBody>
                    <a:bodyPr/>
                    <a:lstStyle/>
                    <a:p>
                      <a:pPr algn="l" fontAlgn="b"/>
                      <a:r>
                        <a:rPr lang="en-US" sz="1050" u="none" strike="noStrike">
                          <a:effectLst/>
                        </a:rPr>
                        <a:t>berasal dari kalangan praktisi profesional, dunia industri dan dunia kerja</a:t>
                      </a:r>
                      <a:endParaRPr lang="en-US" sz="1050" b="0" i="0" u="none" strike="noStrike">
                        <a:solidFill>
                          <a:srgbClr val="000000"/>
                        </a:solidFill>
                        <a:effectLst/>
                        <a:latin typeface="Calibri" panose="020F0502020204030204" pitchFamily="34" charset="0"/>
                      </a:endParaRPr>
                    </a:p>
                  </a:txBody>
                  <a:tcPr marL="3422" marR="3422" marT="4562" marB="0" anchor="b"/>
                </a:tc>
                <a:tc>
                  <a:txBody>
                    <a:bodyPr/>
                    <a:lstStyle/>
                    <a:p>
                      <a:pPr algn="ctr"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6"/>
                  </a:ext>
                </a:extLst>
              </a:tr>
              <a:tr h="170012">
                <a:tc vMerge="1">
                  <a:txBody>
                    <a:bodyPr/>
                    <a:lstStyle/>
                    <a:p>
                      <a:endParaRPr lang="en-US"/>
                    </a:p>
                  </a:txBody>
                  <a:tcPr/>
                </a:tc>
                <a:tc vMerge="1">
                  <a:txBody>
                    <a:bodyPr/>
                    <a:lstStyle/>
                    <a:p>
                      <a:endParaRPr lang="en-US"/>
                    </a:p>
                  </a:txBody>
                  <a:tcPr/>
                </a:tc>
                <a:tc>
                  <a:txBody>
                    <a:bodyPr/>
                    <a:lstStyle/>
                    <a:p>
                      <a:pPr algn="l" fontAlgn="b"/>
                      <a:r>
                        <a:rPr lang="en-US" sz="1050" b="1" u="none" strike="noStrike">
                          <a:effectLst/>
                        </a:rPr>
                        <a:t>Total</a:t>
                      </a:r>
                      <a:endParaRPr lang="en-US" sz="1050" b="1" i="0" u="none" strike="noStrike">
                        <a:solidFill>
                          <a:srgbClr val="000000"/>
                        </a:solidFill>
                        <a:effectLst/>
                        <a:latin typeface="Calibri" panose="020F0502020204030204" pitchFamily="34" charset="0"/>
                      </a:endParaRPr>
                    </a:p>
                  </a:txBody>
                  <a:tcPr marL="3422" marR="3422" marT="4562" marB="0" anchor="b"/>
                </a:tc>
                <a:tc>
                  <a:txBody>
                    <a:bodyPr/>
                    <a:lstStyle/>
                    <a:p>
                      <a:pPr algn="ctr" fontAlgn="ctr"/>
                      <a:r>
                        <a:rPr lang="en-US" sz="1050" b="1" u="none" strike="noStrike" dirty="0">
                          <a:effectLst/>
                        </a:rPr>
                        <a:t>39.08%</a:t>
                      </a:r>
                      <a:endParaRPr lang="en-US" sz="1050" b="1" i="0" u="none" strike="noStrike" dirty="0">
                        <a:solidFill>
                          <a:srgbClr val="000000"/>
                        </a:solidFill>
                        <a:effectLst/>
                        <a:latin typeface="Calibri" panose="020F0502020204030204" pitchFamily="34" charset="0"/>
                      </a:endParaRPr>
                    </a:p>
                  </a:txBody>
                  <a:tcPr marL="3422" marR="3422" marT="4562"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7"/>
                  </a:ext>
                </a:extLst>
              </a:tr>
              <a:tr h="259528">
                <a:tc rowSpan="3">
                  <a:txBody>
                    <a:bodyPr/>
                    <a:lstStyle/>
                    <a:p>
                      <a:pPr algn="ctr" fontAlgn="ctr"/>
                      <a:r>
                        <a:rPr lang="en-US" sz="900" u="none" strike="noStrike" dirty="0">
                          <a:effectLst/>
                        </a:rPr>
                        <a:t>5</a:t>
                      </a:r>
                      <a:endParaRPr lang="en-US" sz="90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rowSpan="3">
                  <a:txBody>
                    <a:bodyPr/>
                    <a:lstStyle/>
                    <a:p>
                      <a:pPr algn="l" fontAlgn="ctr"/>
                      <a:r>
                        <a:rPr lang="sv-SE" sz="1050" u="none" strike="noStrike" dirty="0">
                          <a:effectLst/>
                        </a:rPr>
                        <a:t>Jumlah keluaran penelitian yang berhasil mendapat rekognisi internasional atau diterapkan oleh masyarakat  per jumlah dosen.</a:t>
                      </a:r>
                      <a:endParaRPr lang="sv-SE" sz="1050" b="0" i="0" u="none" strike="noStrike" dirty="0">
                        <a:solidFill>
                          <a:srgbClr val="000000"/>
                        </a:solidFill>
                        <a:effectLst/>
                        <a:latin typeface="Times New Roman" panose="02020603050405020304" pitchFamily="18" charset="0"/>
                      </a:endParaRPr>
                    </a:p>
                  </a:txBody>
                  <a:tcPr marL="3422" marR="3422" marT="4562" marB="0" anchor="ctr">
                    <a:solidFill>
                      <a:schemeClr val="bg1"/>
                    </a:solidFill>
                  </a:tcPr>
                </a:tc>
                <a:tc>
                  <a:txBody>
                    <a:bodyPr/>
                    <a:lstStyle/>
                    <a:p>
                      <a:pPr algn="l" fontAlgn="t"/>
                      <a:r>
                        <a:rPr lang="en-US" sz="1050" u="none" strike="noStrike" dirty="0" err="1">
                          <a:effectLst/>
                        </a:rPr>
                        <a:t>Rekognisi</a:t>
                      </a:r>
                      <a:r>
                        <a:rPr lang="en-US" sz="1050" u="none" strike="noStrike" dirty="0">
                          <a:effectLst/>
                        </a:rPr>
                        <a:t> </a:t>
                      </a:r>
                      <a:r>
                        <a:rPr lang="en-US" sz="1050" u="none" strike="noStrike" dirty="0" err="1">
                          <a:effectLst/>
                        </a:rPr>
                        <a:t>Internasional</a:t>
                      </a:r>
                      <a:endParaRPr lang="en-US" sz="1050" b="0"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dirty="0">
                          <a:effectLst/>
                        </a:rPr>
                        <a:t>0.27</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rowSpan="3">
                  <a:txBody>
                    <a:bodyPr/>
                    <a:lstStyle/>
                    <a:p>
                      <a:pPr algn="ctr" fontAlgn="ctr"/>
                      <a:r>
                        <a:rPr lang="en-US" sz="1050" u="none" strike="noStrike">
                          <a:effectLst/>
                        </a:rPr>
                        <a:t>0.15</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rowSpan="3">
                  <a:txBody>
                    <a:bodyPr/>
                    <a:lstStyle/>
                    <a:p>
                      <a:pPr algn="ctr" fontAlgn="ctr"/>
                      <a:r>
                        <a:rPr lang="en-US" sz="1050" u="none" strike="noStrike">
                          <a:effectLst/>
                        </a:rPr>
                        <a:t>0.45</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extLst>
                  <a:ext uri="{0D108BD9-81ED-4DB2-BD59-A6C34878D82A}">
                    <a16:rowId xmlns="" xmlns:a16="http://schemas.microsoft.com/office/drawing/2014/main" val="10018"/>
                  </a:ext>
                </a:extLst>
              </a:tr>
              <a:tr h="259528">
                <a:tc vMerge="1">
                  <a:txBody>
                    <a:bodyPr/>
                    <a:lstStyle/>
                    <a:p>
                      <a:endParaRPr lang="en-US"/>
                    </a:p>
                  </a:txBody>
                  <a:tcPr/>
                </a:tc>
                <a:tc vMerge="1">
                  <a:txBody>
                    <a:bodyPr/>
                    <a:lstStyle/>
                    <a:p>
                      <a:endParaRPr lang="en-US"/>
                    </a:p>
                  </a:txBody>
                  <a:tcPr/>
                </a:tc>
                <a:tc>
                  <a:txBody>
                    <a:bodyPr/>
                    <a:lstStyle/>
                    <a:p>
                      <a:pPr algn="l" fontAlgn="t"/>
                      <a:r>
                        <a:rPr lang="en-US" sz="1050" u="none" strike="noStrike" dirty="0" err="1">
                          <a:effectLst/>
                        </a:rPr>
                        <a:t>diterapkan</a:t>
                      </a:r>
                      <a:r>
                        <a:rPr lang="en-US" sz="1050" u="none" strike="noStrike" dirty="0">
                          <a:effectLst/>
                        </a:rPr>
                        <a:t> </a:t>
                      </a:r>
                      <a:r>
                        <a:rPr lang="en-US" sz="1050" u="none" strike="noStrike" dirty="0" err="1">
                          <a:effectLst/>
                        </a:rPr>
                        <a:t>oleh</a:t>
                      </a:r>
                      <a:r>
                        <a:rPr lang="en-US" sz="1050" u="none" strike="noStrike" dirty="0">
                          <a:effectLst/>
                        </a:rPr>
                        <a:t> </a:t>
                      </a:r>
                      <a:r>
                        <a:rPr lang="en-US" sz="1050" u="none" strike="noStrike" dirty="0" err="1">
                          <a:effectLst/>
                        </a:rPr>
                        <a:t>masyarakat</a:t>
                      </a:r>
                      <a:endParaRPr lang="en-US" sz="1050" b="0"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dirty="0">
                          <a:effectLst/>
                        </a:rPr>
                        <a:t>0.08</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19"/>
                  </a:ext>
                </a:extLst>
              </a:tr>
              <a:tr h="185813">
                <a:tc vMerge="1">
                  <a:txBody>
                    <a:bodyPr/>
                    <a:lstStyle/>
                    <a:p>
                      <a:endParaRPr lang="en-US"/>
                    </a:p>
                  </a:txBody>
                  <a:tcPr/>
                </a:tc>
                <a:tc vMerge="1">
                  <a:txBody>
                    <a:bodyPr/>
                    <a:lstStyle/>
                    <a:p>
                      <a:endParaRPr lang="en-US"/>
                    </a:p>
                  </a:txBody>
                  <a:tcPr/>
                </a:tc>
                <a:tc>
                  <a:txBody>
                    <a:bodyPr/>
                    <a:lstStyle/>
                    <a:p>
                      <a:pPr algn="l" fontAlgn="t"/>
                      <a:r>
                        <a:rPr lang="en-US" sz="1050" b="1" u="none" strike="noStrike" dirty="0">
                          <a:effectLst/>
                        </a:rPr>
                        <a:t>Total</a:t>
                      </a:r>
                      <a:endParaRPr lang="en-US" sz="1050" b="1"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b="1" u="none" strike="noStrike" dirty="0">
                          <a:effectLst/>
                        </a:rPr>
                        <a:t>0.34</a:t>
                      </a:r>
                      <a:endParaRPr lang="en-US" sz="1050" b="1"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20"/>
                  </a:ext>
                </a:extLst>
              </a:tr>
              <a:tr h="292299">
                <a:tc>
                  <a:txBody>
                    <a:bodyPr/>
                    <a:lstStyle/>
                    <a:p>
                      <a:pPr algn="ctr" fontAlgn="ctr"/>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3422" marR="3422" marT="4562" marB="0" anchor="ctr"/>
                </a:tc>
                <a:tc>
                  <a:txBody>
                    <a:bodyPr/>
                    <a:lstStyle/>
                    <a:p>
                      <a:pPr algn="l" fontAlgn="ctr"/>
                      <a:r>
                        <a:rPr lang="en-US" sz="1050" u="none" strike="noStrike" dirty="0" err="1">
                          <a:effectLst/>
                        </a:rPr>
                        <a:t>Persentase</a:t>
                      </a:r>
                      <a:r>
                        <a:rPr lang="en-US" sz="1050" u="none" strike="noStrike" dirty="0">
                          <a:effectLst/>
                        </a:rPr>
                        <a:t> program </a:t>
                      </a:r>
                      <a:r>
                        <a:rPr lang="en-US" sz="1050" u="none" strike="noStrike" dirty="0" err="1">
                          <a:effectLst/>
                        </a:rPr>
                        <a:t>studi</a:t>
                      </a:r>
                      <a:r>
                        <a:rPr lang="en-US" sz="1050" u="none" strike="noStrike" dirty="0">
                          <a:effectLst/>
                        </a:rPr>
                        <a:t> S1 </a:t>
                      </a:r>
                      <a:r>
                        <a:rPr lang="en-US" sz="1050" u="none" strike="noStrike" dirty="0" err="1">
                          <a:effectLst/>
                        </a:rPr>
                        <a:t>dan</a:t>
                      </a:r>
                      <a:r>
                        <a:rPr lang="en-US" sz="1050" u="none" strike="noStrike" dirty="0">
                          <a:effectLst/>
                        </a:rPr>
                        <a:t> D4/D3/D2 yang </a:t>
                      </a:r>
                      <a:r>
                        <a:rPr lang="en-US" sz="1050" u="none" strike="noStrike" dirty="0" err="1">
                          <a:effectLst/>
                        </a:rPr>
                        <a:t>melaksanakan</a:t>
                      </a:r>
                      <a:r>
                        <a:rPr lang="en-US" sz="1050" u="none" strike="noStrike" dirty="0">
                          <a:effectLst/>
                        </a:rPr>
                        <a:t> </a:t>
                      </a:r>
                      <a:r>
                        <a:rPr lang="en-US" sz="1050" u="none" strike="noStrike" dirty="0" err="1">
                          <a:effectLst/>
                        </a:rPr>
                        <a:t>kerja</a:t>
                      </a:r>
                      <a:r>
                        <a:rPr lang="en-US" sz="1050" u="none" strike="noStrike" dirty="0">
                          <a:effectLst/>
                        </a:rPr>
                        <a:t> </a:t>
                      </a:r>
                      <a:r>
                        <a:rPr lang="en-US" sz="1050" u="none" strike="noStrike" dirty="0" err="1">
                          <a:effectLst/>
                        </a:rPr>
                        <a:t>sama</a:t>
                      </a:r>
                      <a:r>
                        <a:rPr lang="en-US" sz="1050" u="none" strike="noStrike" dirty="0">
                          <a:effectLst/>
                        </a:rPr>
                        <a:t> </a:t>
                      </a:r>
                      <a:r>
                        <a:rPr lang="en-US" sz="1050" u="none" strike="noStrike" dirty="0" err="1">
                          <a:effectLst/>
                        </a:rPr>
                        <a:t>dengan</a:t>
                      </a:r>
                      <a:r>
                        <a:rPr lang="en-US" sz="1050" u="none" strike="noStrike" dirty="0">
                          <a:effectLst/>
                        </a:rPr>
                        <a:t> </a:t>
                      </a:r>
                      <a:r>
                        <a:rPr lang="en-US" sz="1050" u="none" strike="noStrike" dirty="0" err="1">
                          <a:effectLst/>
                        </a:rPr>
                        <a:t>mitra</a:t>
                      </a:r>
                      <a:r>
                        <a:rPr lang="en-US" sz="1050" u="none" strike="noStrike" dirty="0">
                          <a:effectLst/>
                        </a:rPr>
                        <a:t>.</a:t>
                      </a:r>
                      <a:endParaRPr lang="en-US" sz="1050" b="0" i="0" u="none" strike="noStrike" dirty="0">
                        <a:solidFill>
                          <a:srgbClr val="000000"/>
                        </a:solidFill>
                        <a:effectLst/>
                        <a:latin typeface="Times New Roman" panose="02020603050405020304" pitchFamily="18" charset="0"/>
                      </a:endParaRPr>
                    </a:p>
                  </a:txBody>
                  <a:tcPr marL="3422" marR="3422" marT="4562" marB="0" anchor="ctr"/>
                </a:tc>
                <a:tc>
                  <a:txBody>
                    <a:bodyPr/>
                    <a:lstStyle/>
                    <a:p>
                      <a:pPr algn="l" fontAlgn="b"/>
                      <a:r>
                        <a:rPr lang="en-US" sz="1050" u="none" strike="noStrike" dirty="0">
                          <a:effectLst/>
                        </a:rPr>
                        <a:t> </a:t>
                      </a:r>
                      <a:r>
                        <a:rPr lang="en-US" sz="1050" u="none" strike="noStrike" dirty="0" err="1" smtClean="0">
                          <a:effectLst/>
                        </a:rPr>
                        <a:t>Kerjasama</a:t>
                      </a:r>
                      <a:r>
                        <a:rPr lang="en-US" sz="1050" u="none" strike="noStrike" dirty="0" smtClean="0">
                          <a:effectLst/>
                        </a:rPr>
                        <a:t> </a:t>
                      </a:r>
                      <a:r>
                        <a:rPr lang="en-US" sz="1050" u="none" strike="noStrike" dirty="0" err="1" smtClean="0">
                          <a:effectLst/>
                        </a:rPr>
                        <a:t>masih</a:t>
                      </a:r>
                      <a:r>
                        <a:rPr lang="en-US" sz="1050" u="none" strike="noStrike" dirty="0" smtClean="0">
                          <a:effectLst/>
                        </a:rPr>
                        <a:t> di </a:t>
                      </a:r>
                      <a:r>
                        <a:rPr lang="en-US" sz="1050" u="none" strike="noStrike" dirty="0" err="1" smtClean="0">
                          <a:effectLst/>
                        </a:rPr>
                        <a:t>tingkat</a:t>
                      </a:r>
                      <a:r>
                        <a:rPr lang="en-US" sz="1050" u="none" strike="noStrike" dirty="0" smtClean="0">
                          <a:effectLst/>
                        </a:rPr>
                        <a:t> </a:t>
                      </a:r>
                      <a:r>
                        <a:rPr lang="en-US" sz="1050" u="none" strike="noStrike" dirty="0" err="1" smtClean="0">
                          <a:effectLst/>
                        </a:rPr>
                        <a:t>fakultas</a:t>
                      </a:r>
                      <a:endParaRPr lang="en-US" sz="1050" b="0" i="0" u="none" strike="noStrike" dirty="0">
                        <a:solidFill>
                          <a:srgbClr val="000000"/>
                        </a:solidFill>
                        <a:effectLst/>
                        <a:latin typeface="Calibri" panose="020F0502020204030204" pitchFamily="34" charset="0"/>
                      </a:endParaRPr>
                    </a:p>
                  </a:txBody>
                  <a:tcPr marL="3422" marR="3422" marT="4562" marB="0" anchor="ctr"/>
                </a:tc>
                <a:tc>
                  <a:txBody>
                    <a:bodyPr/>
                    <a:lstStyle/>
                    <a:p>
                      <a:pPr algn="ctr"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ctr"/>
                </a:tc>
                <a:tc>
                  <a:txBody>
                    <a:bodyPr/>
                    <a:lstStyle/>
                    <a:p>
                      <a:pPr algn="ctr" fontAlgn="ctr"/>
                      <a:r>
                        <a:rPr lang="en-US" sz="1050" u="none" strike="noStrike">
                          <a:effectLst/>
                        </a:rPr>
                        <a:t>50%</a:t>
                      </a:r>
                      <a:endParaRPr lang="en-US" sz="1050" b="0" i="0" u="none" strike="noStrike">
                        <a:solidFill>
                          <a:srgbClr val="000000"/>
                        </a:solidFill>
                        <a:effectLst/>
                        <a:latin typeface="Calibri" panose="020F0502020204030204" pitchFamily="34" charset="0"/>
                      </a:endParaRPr>
                    </a:p>
                  </a:txBody>
                  <a:tcPr marL="3422" marR="3422" marT="4562" marB="0" anchor="ctr"/>
                </a:tc>
                <a:tc>
                  <a:txBody>
                    <a:bodyPr/>
                    <a:lstStyle/>
                    <a:p>
                      <a:pPr algn="ctr" fontAlgn="ctr"/>
                      <a:r>
                        <a:rPr lang="en-US" sz="1050" u="none" strike="noStrike">
                          <a:effectLst/>
                        </a:rPr>
                        <a:t>50%</a:t>
                      </a:r>
                      <a:endParaRPr lang="en-US" sz="1050" b="0" i="0" u="none" strike="noStrike">
                        <a:solidFill>
                          <a:srgbClr val="000000"/>
                        </a:solidFill>
                        <a:effectLst/>
                        <a:latin typeface="Calibri" panose="020F0502020204030204" pitchFamily="34" charset="0"/>
                      </a:endParaRPr>
                    </a:p>
                  </a:txBody>
                  <a:tcPr marL="3422" marR="3422" marT="4562" marB="0" anchor="ctr"/>
                </a:tc>
                <a:extLst>
                  <a:ext uri="{0D108BD9-81ED-4DB2-BD59-A6C34878D82A}">
                    <a16:rowId xmlns="" xmlns:a16="http://schemas.microsoft.com/office/drawing/2014/main" val="10021"/>
                  </a:ext>
                </a:extLst>
              </a:tr>
              <a:tr h="259528">
                <a:tc rowSpan="3">
                  <a:txBody>
                    <a:bodyPr/>
                    <a:lstStyle/>
                    <a:p>
                      <a:pPr algn="ctr" fontAlgn="ctr"/>
                      <a:r>
                        <a:rPr lang="en-US" sz="900" u="none" strike="noStrike" dirty="0">
                          <a:effectLst/>
                        </a:rPr>
                        <a:t>7</a:t>
                      </a:r>
                      <a:endParaRPr lang="en-US" sz="90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rowSpan="3">
                  <a:txBody>
                    <a:bodyPr/>
                    <a:lstStyle/>
                    <a:p>
                      <a:pPr algn="l" fontAlgn="ctr"/>
                      <a:r>
                        <a:rPr lang="en-US" sz="1050" u="none" strike="noStrike" dirty="0" err="1">
                          <a:effectLst/>
                        </a:rPr>
                        <a:t>Persentase</a:t>
                      </a:r>
                      <a:r>
                        <a:rPr lang="en-US" sz="1050" u="none" strike="noStrike" dirty="0">
                          <a:effectLst/>
                        </a:rPr>
                        <a:t> </a:t>
                      </a:r>
                      <a:r>
                        <a:rPr lang="en-US" sz="1050" u="none" strike="noStrike" dirty="0" err="1">
                          <a:effectLst/>
                        </a:rPr>
                        <a:t>mata</a:t>
                      </a:r>
                      <a:r>
                        <a:rPr lang="en-US" sz="1050" u="none" strike="noStrike" dirty="0">
                          <a:effectLst/>
                        </a:rPr>
                        <a:t> </a:t>
                      </a:r>
                      <a:r>
                        <a:rPr lang="en-US" sz="1050" u="none" strike="noStrike" dirty="0" err="1">
                          <a:effectLst/>
                        </a:rPr>
                        <a:t>kuliah</a:t>
                      </a:r>
                      <a:r>
                        <a:rPr lang="en-US" sz="1050" u="none" strike="noStrike" dirty="0">
                          <a:effectLst/>
                        </a:rPr>
                        <a:t> S1 </a:t>
                      </a:r>
                      <a:r>
                        <a:rPr lang="en-US" sz="1050" u="none" strike="noStrike" dirty="0" err="1">
                          <a:effectLst/>
                        </a:rPr>
                        <a:t>dan</a:t>
                      </a:r>
                      <a:r>
                        <a:rPr lang="en-US" sz="1050" u="none" strike="noStrike" dirty="0">
                          <a:effectLst/>
                        </a:rPr>
                        <a:t> Diploma yang </a:t>
                      </a:r>
                      <a:r>
                        <a:rPr lang="en-US" sz="1050" u="none" strike="noStrike" dirty="0" err="1">
                          <a:effectLst/>
                        </a:rPr>
                        <a:t>menggunakan</a:t>
                      </a:r>
                      <a:r>
                        <a:rPr lang="en-US" sz="1050" u="none" strike="noStrike" dirty="0">
                          <a:effectLst/>
                        </a:rPr>
                        <a:t> </a:t>
                      </a:r>
                      <a:r>
                        <a:rPr lang="en-US" sz="1050" u="none" strike="noStrike" dirty="0" err="1">
                          <a:effectLst/>
                        </a:rPr>
                        <a:t>metode</a:t>
                      </a:r>
                      <a:r>
                        <a:rPr lang="en-US" sz="1050" u="none" strike="noStrike" dirty="0">
                          <a:effectLst/>
                        </a:rPr>
                        <a:t> </a:t>
                      </a:r>
                      <a:r>
                        <a:rPr lang="en-US" sz="1050" u="none" strike="noStrike" dirty="0" err="1">
                          <a:effectLst/>
                        </a:rPr>
                        <a:t>pembelajaran</a:t>
                      </a:r>
                      <a:r>
                        <a:rPr lang="en-US" sz="1050" u="none" strike="noStrike" dirty="0">
                          <a:effectLst/>
                        </a:rPr>
                        <a:t> </a:t>
                      </a:r>
                      <a:r>
                        <a:rPr lang="en-US" sz="1050" u="none" strike="noStrike" dirty="0" err="1">
                          <a:effectLst/>
                        </a:rPr>
                        <a:t>pemecahan</a:t>
                      </a:r>
                      <a:r>
                        <a:rPr lang="en-US" sz="1050" u="none" strike="noStrike" dirty="0">
                          <a:effectLst/>
                        </a:rPr>
                        <a:t> </a:t>
                      </a:r>
                      <a:r>
                        <a:rPr lang="en-US" sz="1050" u="none" strike="noStrike" dirty="0" err="1">
                          <a:effectLst/>
                        </a:rPr>
                        <a:t>kasus</a:t>
                      </a:r>
                      <a:r>
                        <a:rPr lang="en-US" sz="1050" u="none" strike="noStrike" dirty="0">
                          <a:effectLst/>
                        </a:rPr>
                        <a:t> (case method) </a:t>
                      </a:r>
                      <a:r>
                        <a:rPr lang="en-US" sz="1050" u="none" strike="noStrike" dirty="0" err="1">
                          <a:effectLst/>
                        </a:rPr>
                        <a:t>atau</a:t>
                      </a:r>
                      <a:r>
                        <a:rPr lang="en-US" sz="1050" u="none" strike="noStrike" dirty="0">
                          <a:effectLst/>
                        </a:rPr>
                        <a:t> </a:t>
                      </a:r>
                      <a:r>
                        <a:rPr lang="en-US" sz="1050" u="none" strike="noStrike" dirty="0" err="1">
                          <a:effectLst/>
                        </a:rPr>
                        <a:t>pembelajaran</a:t>
                      </a:r>
                      <a:r>
                        <a:rPr lang="en-US" sz="1050" u="none" strike="noStrike" dirty="0">
                          <a:effectLst/>
                        </a:rPr>
                        <a:t> </a:t>
                      </a:r>
                      <a:r>
                        <a:rPr lang="en-US" sz="1050" u="none" strike="noStrike" dirty="0" err="1">
                          <a:effectLst/>
                        </a:rPr>
                        <a:t>kelompok</a:t>
                      </a:r>
                      <a:r>
                        <a:rPr lang="en-US" sz="1050" u="none" strike="noStrike" dirty="0">
                          <a:effectLst/>
                        </a:rPr>
                        <a:t> </a:t>
                      </a:r>
                      <a:r>
                        <a:rPr lang="en-US" sz="1050" u="none" strike="noStrike" dirty="0" err="1">
                          <a:effectLst/>
                        </a:rPr>
                        <a:t>berbasis</a:t>
                      </a:r>
                      <a:r>
                        <a:rPr lang="en-US" sz="1050" u="none" strike="noStrike" dirty="0">
                          <a:effectLst/>
                        </a:rPr>
                        <a:t> </a:t>
                      </a:r>
                      <a:r>
                        <a:rPr lang="en-US" sz="1050" u="none" strike="noStrike" dirty="0" err="1">
                          <a:effectLst/>
                        </a:rPr>
                        <a:t>projek</a:t>
                      </a:r>
                      <a:r>
                        <a:rPr lang="en-US" sz="1050" u="none" strike="noStrike" dirty="0">
                          <a:effectLst/>
                        </a:rPr>
                        <a:t> (team-based project) </a:t>
                      </a:r>
                      <a:r>
                        <a:rPr lang="en-US" sz="1050" u="none" strike="noStrike" dirty="0" err="1">
                          <a:effectLst/>
                        </a:rPr>
                        <a:t>sebagai</a:t>
                      </a:r>
                      <a:r>
                        <a:rPr lang="en-US" sz="1050" u="none" strike="noStrike" dirty="0">
                          <a:effectLst/>
                        </a:rPr>
                        <a:t> </a:t>
                      </a:r>
                      <a:r>
                        <a:rPr lang="en-US" sz="1050" u="none" strike="noStrike" dirty="0" err="1">
                          <a:effectLst/>
                        </a:rPr>
                        <a:t>sebagian</a:t>
                      </a:r>
                      <a:r>
                        <a:rPr lang="en-US" sz="1050" u="none" strike="noStrike" dirty="0">
                          <a:effectLst/>
                        </a:rPr>
                        <a:t> </a:t>
                      </a:r>
                      <a:r>
                        <a:rPr lang="en-US" sz="1050" u="none" strike="noStrike" dirty="0" err="1">
                          <a:effectLst/>
                        </a:rPr>
                        <a:t>bobot</a:t>
                      </a:r>
                      <a:r>
                        <a:rPr lang="en-US" sz="1050" u="none" strike="noStrike" dirty="0">
                          <a:effectLst/>
                        </a:rPr>
                        <a:t> </a:t>
                      </a:r>
                      <a:r>
                        <a:rPr lang="en-US" sz="1050" u="none" strike="noStrike" dirty="0" err="1">
                          <a:effectLst/>
                        </a:rPr>
                        <a:t>evaluasi</a:t>
                      </a:r>
                      <a:endParaRPr lang="en-US" sz="1050" b="0" i="0" u="none" strike="noStrike" dirty="0">
                        <a:solidFill>
                          <a:srgbClr val="000000"/>
                        </a:solidFill>
                        <a:effectLst/>
                        <a:latin typeface="Times New Roman" panose="02020603050405020304" pitchFamily="18" charset="0"/>
                      </a:endParaRPr>
                    </a:p>
                  </a:txBody>
                  <a:tcPr marL="3422" marR="3422" marT="4562" marB="0" anchor="ctr">
                    <a:solidFill>
                      <a:schemeClr val="bg1"/>
                    </a:solidFill>
                  </a:tcPr>
                </a:tc>
                <a:tc>
                  <a:txBody>
                    <a:bodyPr/>
                    <a:lstStyle/>
                    <a:p>
                      <a:pPr algn="l" fontAlgn="t"/>
                      <a:r>
                        <a:rPr lang="en-US" sz="1050" u="none" strike="noStrike">
                          <a:effectLst/>
                        </a:rPr>
                        <a:t>pembelajaran pemecahan kasus</a:t>
                      </a:r>
                      <a:endParaRPr lang="en-US" sz="1050" b="0" i="0" u="none" strike="noStrike">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rowSpan="3">
                  <a:txBody>
                    <a:bodyPr/>
                    <a:lstStyle/>
                    <a:p>
                      <a:pPr algn="ctr" fontAlgn="ctr"/>
                      <a:r>
                        <a:rPr lang="en-US" sz="1050" u="none" strike="noStrike">
                          <a:effectLst/>
                        </a:rPr>
                        <a:t>35%</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tc rowSpan="3">
                  <a:txBody>
                    <a:bodyPr/>
                    <a:lstStyle/>
                    <a:p>
                      <a:pPr algn="ctr" fontAlgn="ctr"/>
                      <a:r>
                        <a:rPr lang="en-US" sz="1050" u="none" strike="noStrike">
                          <a:effectLst/>
                        </a:rPr>
                        <a:t>35%</a:t>
                      </a:r>
                      <a:endParaRPr lang="en-US" sz="1050" b="0" i="0" u="none" strike="noStrike">
                        <a:solidFill>
                          <a:srgbClr val="000000"/>
                        </a:solidFill>
                        <a:effectLst/>
                        <a:latin typeface="Calibri" panose="020F0502020204030204" pitchFamily="34" charset="0"/>
                      </a:endParaRPr>
                    </a:p>
                  </a:txBody>
                  <a:tcPr marL="3422" marR="3422" marT="4562" marB="0" anchor="ctr">
                    <a:solidFill>
                      <a:schemeClr val="bg1"/>
                    </a:solidFill>
                  </a:tcPr>
                </a:tc>
                <a:extLst>
                  <a:ext uri="{0D108BD9-81ED-4DB2-BD59-A6C34878D82A}">
                    <a16:rowId xmlns="" xmlns:a16="http://schemas.microsoft.com/office/drawing/2014/main" val="10022"/>
                  </a:ext>
                </a:extLst>
              </a:tr>
              <a:tr h="259528">
                <a:tc vMerge="1">
                  <a:txBody>
                    <a:bodyPr/>
                    <a:lstStyle/>
                    <a:p>
                      <a:endParaRPr lang="en-US"/>
                    </a:p>
                  </a:txBody>
                  <a:tcPr/>
                </a:tc>
                <a:tc vMerge="1">
                  <a:txBody>
                    <a:bodyPr/>
                    <a:lstStyle/>
                    <a:p>
                      <a:endParaRPr lang="en-US"/>
                    </a:p>
                  </a:txBody>
                  <a:tcPr/>
                </a:tc>
                <a:tc>
                  <a:txBody>
                    <a:bodyPr/>
                    <a:lstStyle/>
                    <a:p>
                      <a:pPr algn="l" fontAlgn="t"/>
                      <a:r>
                        <a:rPr lang="en-US" sz="1050" u="none" strike="noStrike" dirty="0">
                          <a:effectLst/>
                        </a:rPr>
                        <a:t>Project Based Learning</a:t>
                      </a:r>
                      <a:endParaRPr lang="en-US" sz="1050" b="0"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23"/>
                  </a:ext>
                </a:extLst>
              </a:tr>
              <a:tr h="192332">
                <a:tc vMerge="1">
                  <a:txBody>
                    <a:bodyPr/>
                    <a:lstStyle/>
                    <a:p>
                      <a:endParaRPr lang="en-US"/>
                    </a:p>
                  </a:txBody>
                  <a:tcPr/>
                </a:tc>
                <a:tc vMerge="1">
                  <a:txBody>
                    <a:bodyPr/>
                    <a:lstStyle/>
                    <a:p>
                      <a:endParaRPr lang="en-US"/>
                    </a:p>
                  </a:txBody>
                  <a:tcPr/>
                </a:tc>
                <a:tc>
                  <a:txBody>
                    <a:bodyPr/>
                    <a:lstStyle/>
                    <a:p>
                      <a:pPr algn="l" fontAlgn="t"/>
                      <a:r>
                        <a:rPr lang="en-US" sz="1050" b="1" u="none" strike="noStrike" dirty="0">
                          <a:effectLst/>
                        </a:rPr>
                        <a:t>Total</a:t>
                      </a:r>
                      <a:endParaRPr lang="en-US" sz="1050" b="1" i="0" u="none" strike="noStrike" dirty="0">
                        <a:solidFill>
                          <a:srgbClr val="000000"/>
                        </a:solidFill>
                        <a:effectLst/>
                        <a:latin typeface="Calibri" panose="020F0502020204030204" pitchFamily="34" charset="0"/>
                      </a:endParaRPr>
                    </a:p>
                  </a:txBody>
                  <a:tcPr marL="3422" marR="3422" marT="4562" marB="0">
                    <a:solidFill>
                      <a:schemeClr val="bg1"/>
                    </a:solidFill>
                  </a:tcPr>
                </a:tc>
                <a:tc>
                  <a:txBody>
                    <a:bodyPr/>
                    <a:lstStyle/>
                    <a:p>
                      <a:pPr algn="ctr" fontAlgn="ctr"/>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c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24"/>
                  </a:ext>
                </a:extLst>
              </a:tr>
              <a:tr h="386574">
                <a:tc>
                  <a:txBody>
                    <a:bodyPr/>
                    <a:lstStyle/>
                    <a:p>
                      <a:pPr algn="ctr" fontAlgn="ctr"/>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3422" marR="3422" marT="4562" marB="0" anchor="ctr"/>
                </a:tc>
                <a:tc>
                  <a:txBody>
                    <a:bodyPr/>
                    <a:lstStyle/>
                    <a:p>
                      <a:pPr algn="l" fontAlgn="ctr"/>
                      <a:r>
                        <a:rPr lang="en-US" sz="1050" u="none" strike="noStrike" dirty="0" err="1">
                          <a:effectLst/>
                        </a:rPr>
                        <a:t>Persentase</a:t>
                      </a:r>
                      <a:r>
                        <a:rPr lang="en-US" sz="1050" u="none" strike="noStrike" dirty="0">
                          <a:effectLst/>
                        </a:rPr>
                        <a:t> </a:t>
                      </a:r>
                      <a:r>
                        <a:rPr lang="en-US" sz="1050" u="none" strike="noStrike" dirty="0" err="1">
                          <a:effectLst/>
                        </a:rPr>
                        <a:t>prodi</a:t>
                      </a:r>
                      <a:r>
                        <a:rPr lang="en-US" sz="1050" u="none" strike="noStrike" dirty="0">
                          <a:effectLst/>
                        </a:rPr>
                        <a:t> S1 </a:t>
                      </a:r>
                      <a:r>
                        <a:rPr lang="en-US" sz="1050" u="none" strike="noStrike" dirty="0" err="1">
                          <a:effectLst/>
                        </a:rPr>
                        <a:t>dan</a:t>
                      </a:r>
                      <a:r>
                        <a:rPr lang="en-US" sz="1050" u="none" strike="noStrike" dirty="0">
                          <a:effectLst/>
                        </a:rPr>
                        <a:t> Diploma yang </a:t>
                      </a:r>
                      <a:r>
                        <a:rPr lang="en-US" sz="1050" u="none" strike="noStrike" dirty="0" err="1">
                          <a:effectLst/>
                        </a:rPr>
                        <a:t>memiliki</a:t>
                      </a:r>
                      <a:r>
                        <a:rPr lang="en-US" sz="1050" u="none" strike="noStrike" dirty="0">
                          <a:effectLst/>
                        </a:rPr>
                        <a:t> </a:t>
                      </a:r>
                      <a:r>
                        <a:rPr lang="en-US" sz="1050" u="none" strike="noStrike" dirty="0" err="1">
                          <a:effectLst/>
                        </a:rPr>
                        <a:t>akreditas</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sertifikasi</a:t>
                      </a:r>
                      <a:r>
                        <a:rPr lang="en-US" sz="1050" u="none" strike="noStrike" dirty="0">
                          <a:effectLst/>
                        </a:rPr>
                        <a:t> </a:t>
                      </a:r>
                      <a:r>
                        <a:rPr lang="en-US" sz="1050" u="none" strike="noStrike" dirty="0" err="1">
                          <a:effectLst/>
                        </a:rPr>
                        <a:t>internasional</a:t>
                      </a:r>
                      <a:r>
                        <a:rPr lang="en-US" sz="1050" u="none" strike="noStrike" dirty="0">
                          <a:effectLst/>
                        </a:rPr>
                        <a:t> </a:t>
                      </a:r>
                      <a:r>
                        <a:rPr lang="en-US" sz="1050" u="none" strike="noStrike" dirty="0" err="1">
                          <a:effectLst/>
                        </a:rPr>
                        <a:t>diakui</a:t>
                      </a:r>
                      <a:r>
                        <a:rPr lang="en-US" sz="1050" u="none" strike="noStrike" dirty="0">
                          <a:effectLst/>
                        </a:rPr>
                        <a:t> </a:t>
                      </a:r>
                      <a:r>
                        <a:rPr lang="en-US" sz="1050" u="none" strike="noStrike" dirty="0" err="1">
                          <a:effectLst/>
                        </a:rPr>
                        <a:t>pemerintah</a:t>
                      </a:r>
                      <a:endParaRPr lang="en-US" sz="1050" b="0" i="0" u="none" strike="noStrike" dirty="0">
                        <a:solidFill>
                          <a:srgbClr val="000000"/>
                        </a:solidFill>
                        <a:effectLst/>
                        <a:latin typeface="Times New Roman" panose="02020603050405020304" pitchFamily="18" charset="0"/>
                      </a:endParaRPr>
                    </a:p>
                  </a:txBody>
                  <a:tcPr marL="3422" marR="3422" marT="4562" marB="0" anchor="ctr"/>
                </a:tc>
                <a:tc>
                  <a:txBody>
                    <a:bodyPr/>
                    <a:lstStyle/>
                    <a:p>
                      <a:pPr algn="ctr" fontAlgn="b"/>
                      <a:r>
                        <a:rPr lang="en-US" sz="1050" u="none" strike="noStrike" dirty="0">
                          <a:effectLst/>
                        </a:rPr>
                        <a:t> </a:t>
                      </a:r>
                      <a:endParaRPr lang="en-US" sz="1050" b="0" i="0" u="none" strike="noStrike" dirty="0">
                        <a:solidFill>
                          <a:srgbClr val="000000"/>
                        </a:solidFill>
                        <a:effectLst/>
                        <a:latin typeface="Calibri" panose="020F0502020204030204" pitchFamily="34" charset="0"/>
                      </a:endParaRPr>
                    </a:p>
                  </a:txBody>
                  <a:tcPr marL="3422" marR="3422" marT="4562" marB="0" anchor="b"/>
                </a:tc>
                <a:tc>
                  <a:txBody>
                    <a:bodyPr/>
                    <a:lstStyle/>
                    <a:p>
                      <a:pPr algn="ctr" fontAlgn="ctr"/>
                      <a:r>
                        <a:rPr lang="en-US" sz="1050" u="none" strike="noStrike" dirty="0">
                          <a:effectLst/>
                        </a:rPr>
                        <a:t>10.9%</a:t>
                      </a:r>
                      <a:endParaRPr lang="en-US" sz="1050" b="0" i="0" u="none" strike="noStrike" dirty="0">
                        <a:solidFill>
                          <a:srgbClr val="000000"/>
                        </a:solidFill>
                        <a:effectLst/>
                        <a:latin typeface="Calibri" panose="020F0502020204030204" pitchFamily="34" charset="0"/>
                      </a:endParaRPr>
                    </a:p>
                  </a:txBody>
                  <a:tcPr marL="3422" marR="3422" marT="4562" marB="0" anchor="ctr"/>
                </a:tc>
                <a:tc>
                  <a:txBody>
                    <a:bodyPr/>
                    <a:lstStyle/>
                    <a:p>
                      <a:pPr algn="ctr" fontAlgn="ctr"/>
                      <a:r>
                        <a:rPr lang="en-US" sz="1050" u="none" strike="noStrike" dirty="0">
                          <a:effectLst/>
                        </a:rPr>
                        <a:t>5%</a:t>
                      </a:r>
                      <a:endParaRPr lang="en-US" sz="1050" b="0" i="0" u="none" strike="noStrike" dirty="0">
                        <a:solidFill>
                          <a:srgbClr val="000000"/>
                        </a:solidFill>
                        <a:effectLst/>
                        <a:latin typeface="Calibri" panose="020F0502020204030204" pitchFamily="34" charset="0"/>
                      </a:endParaRPr>
                    </a:p>
                  </a:txBody>
                  <a:tcPr marL="3422" marR="3422" marT="4562" marB="0" anchor="ctr"/>
                </a:tc>
                <a:tc>
                  <a:txBody>
                    <a:bodyPr/>
                    <a:lstStyle/>
                    <a:p>
                      <a:pPr algn="ctr" fontAlgn="ctr"/>
                      <a:r>
                        <a:rPr lang="en-US" sz="1050" u="none" strike="noStrike" dirty="0">
                          <a:effectLst/>
                        </a:rPr>
                        <a:t>15%</a:t>
                      </a:r>
                      <a:endParaRPr lang="en-US" sz="1050" b="1" i="0" u="none" strike="noStrike" dirty="0">
                        <a:solidFill>
                          <a:srgbClr val="000000"/>
                        </a:solidFill>
                        <a:effectLst/>
                        <a:latin typeface="Calibri" panose="020F0502020204030204" pitchFamily="34" charset="0"/>
                      </a:endParaRPr>
                    </a:p>
                  </a:txBody>
                  <a:tcPr marL="3422" marR="3422" marT="4562" marB="0" anchor="ctr"/>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1359208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UNGGULAN MERDEKA BELAJAR</a:t>
            </a:r>
            <a:endParaRPr lang="en-US" dirty="0"/>
          </a:p>
        </p:txBody>
      </p:sp>
      <p:sp>
        <p:nvSpPr>
          <p:cNvPr id="3" name="Subtitle 2"/>
          <p:cNvSpPr>
            <a:spLocks noGrp="1"/>
          </p:cNvSpPr>
          <p:nvPr>
            <p:ph type="subTitle" idx="1"/>
          </p:nvPr>
        </p:nvSpPr>
        <p:spPr/>
        <p:txBody>
          <a:bodyPr/>
          <a:lstStyle/>
          <a:p>
            <a:r>
              <a:rPr lang="en-US" dirty="0" smtClean="0"/>
              <a:t>STUDENTS OUTBOUND </a:t>
            </a:r>
          </a:p>
          <a:p>
            <a:r>
              <a:rPr lang="en-US" dirty="0" smtClean="0"/>
              <a:t>&amp;</a:t>
            </a:r>
          </a:p>
          <a:p>
            <a:r>
              <a:rPr lang="en-US" dirty="0" smtClean="0"/>
              <a:t>MAGANG MERDEKA</a:t>
            </a:r>
            <a:endParaRPr lang="en-US" dirty="0"/>
          </a:p>
        </p:txBody>
      </p:sp>
    </p:spTree>
    <p:extLst>
      <p:ext uri="{BB962C8B-B14F-4D97-AF65-F5344CB8AC3E}">
        <p14:creationId xmlns:p14="http://schemas.microsoft.com/office/powerpoint/2010/main" val="3160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381000"/>
            <a:ext cx="8229600" cy="914400"/>
          </a:xfrm>
        </p:spPr>
        <p:txBody>
          <a:bodyPr>
            <a:normAutofit fontScale="90000"/>
          </a:bodyPr>
          <a:lstStyle/>
          <a:p>
            <a:pPr algn="ctr"/>
            <a:r>
              <a:rPr lang="id-ID" sz="4400" smtClean="0">
                <a:latin typeface="Times New Roman" pitchFamily="18" charset="0"/>
                <a:cs typeface="Times New Roman" pitchFamily="18" charset="0"/>
              </a:rPr>
              <a:t/>
            </a:r>
            <a:br>
              <a:rPr lang="id-ID" sz="4400" smtClean="0">
                <a:latin typeface="Times New Roman" pitchFamily="18" charset="0"/>
                <a:cs typeface="Times New Roman" pitchFamily="18" charset="0"/>
              </a:rPr>
            </a:br>
            <a:endParaRPr lang="id-ID" sz="4000" b="1" i="1" smtClean="0">
              <a:solidFill>
                <a:srgbClr val="FF0000"/>
              </a:solidFill>
              <a:latin typeface="Times New Roman" pitchFamily="18" charset="0"/>
              <a:cs typeface="Times New Roman" pitchFamily="18" charset="0"/>
            </a:endParaRPr>
          </a:p>
        </p:txBody>
      </p:sp>
      <p:sp>
        <p:nvSpPr>
          <p:cNvPr id="7171" name="Content Placeholder 2"/>
          <p:cNvSpPr>
            <a:spLocks noGrp="1"/>
          </p:cNvSpPr>
          <p:nvPr>
            <p:ph idx="1"/>
          </p:nvPr>
        </p:nvSpPr>
        <p:spPr>
          <a:xfrm>
            <a:off x="381000" y="1524000"/>
            <a:ext cx="8382000" cy="4724400"/>
          </a:xfrm>
        </p:spPr>
        <p:txBody>
          <a:bodyPr/>
          <a:lstStyle/>
          <a:p>
            <a:pPr marL="53975" indent="0">
              <a:buFont typeface="Wingdings 2" pitchFamily="18" charset="2"/>
              <a:buNone/>
            </a:pPr>
            <a:endParaRPr lang="en-US" sz="3200" smtClean="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266113"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962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err="1" smtClean="0"/>
              <a:t>Kerjasama</a:t>
            </a:r>
            <a:r>
              <a:rPr lang="en-US" dirty="0" smtClean="0"/>
              <a:t> </a:t>
            </a:r>
            <a:r>
              <a:rPr lang="en-US" dirty="0" err="1" smtClean="0"/>
              <a:t>dengan</a:t>
            </a:r>
            <a:r>
              <a:rPr lang="en-US" dirty="0" smtClean="0"/>
              <a:t> UI</a:t>
            </a:r>
          </a:p>
          <a:p>
            <a:r>
              <a:rPr lang="en-US" dirty="0" err="1" smtClean="0"/>
              <a:t>Universitas</a:t>
            </a:r>
            <a:r>
              <a:rPr lang="en-US" dirty="0" smtClean="0"/>
              <a:t> </a:t>
            </a:r>
            <a:r>
              <a:rPr lang="en-US" dirty="0" err="1" smtClean="0"/>
              <a:t>Brawijaya</a:t>
            </a:r>
            <a:endParaRPr lang="en-US" dirty="0" smtClean="0"/>
          </a:p>
          <a:p>
            <a:r>
              <a:rPr lang="en-US" dirty="0" err="1" smtClean="0"/>
              <a:t>Sosrobahu</a:t>
            </a:r>
            <a:endParaRPr lang="en-US" dirty="0" smtClean="0"/>
          </a:p>
          <a:p>
            <a:r>
              <a:rPr lang="en-US" dirty="0" err="1" smtClean="0"/>
              <a:t>Permata</a:t>
            </a:r>
            <a:r>
              <a:rPr lang="en-US" dirty="0" smtClean="0"/>
              <a:t> </a:t>
            </a:r>
            <a:r>
              <a:rPr lang="en-US" dirty="0" err="1" smtClean="0"/>
              <a:t>Nerdeka</a:t>
            </a:r>
            <a:r>
              <a:rPr lang="en-US" dirty="0" smtClean="0"/>
              <a:t> (</a:t>
            </a:r>
            <a:r>
              <a:rPr lang="en-US" dirty="0" err="1" smtClean="0"/>
              <a:t>dikembangkan</a:t>
            </a:r>
            <a:r>
              <a:rPr lang="en-US" dirty="0" smtClean="0"/>
              <a:t> </a:t>
            </a:r>
            <a:r>
              <a:rPr lang="en-US" dirty="0" err="1" smtClean="0"/>
              <a:t>dosen</a:t>
            </a:r>
            <a:r>
              <a:rPr lang="en-US" dirty="0" smtClean="0"/>
              <a:t> ULM)</a:t>
            </a:r>
          </a:p>
          <a:p>
            <a:pPr marL="0" indent="0">
              <a:buNone/>
            </a:pPr>
            <a:endParaRPr lang="en-US" dirty="0"/>
          </a:p>
          <a:p>
            <a:pPr marL="0" indent="0">
              <a:buNone/>
            </a:pPr>
            <a:r>
              <a:rPr lang="en-US" dirty="0" err="1" smtClean="0"/>
              <a:t>Luaran</a:t>
            </a:r>
            <a:r>
              <a:rPr lang="en-US" dirty="0" smtClean="0"/>
              <a:t> IKU 2</a:t>
            </a:r>
            <a:endParaRPr lang="en-US" dirty="0"/>
          </a:p>
        </p:txBody>
      </p:sp>
    </p:spTree>
    <p:extLst>
      <p:ext uri="{BB962C8B-B14F-4D97-AF65-F5344CB8AC3E}">
        <p14:creationId xmlns:p14="http://schemas.microsoft.com/office/powerpoint/2010/main" val="163440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t>
            </a:r>
            <a:endParaRPr lang="en-US" dirty="0"/>
          </a:p>
        </p:txBody>
      </p:sp>
      <p:sp>
        <p:nvSpPr>
          <p:cNvPr id="3" name="Content Placeholder 2"/>
          <p:cNvSpPr>
            <a:spLocks noGrp="1"/>
          </p:cNvSpPr>
          <p:nvPr>
            <p:ph idx="1"/>
          </p:nvPr>
        </p:nvSpPr>
        <p:spPr/>
        <p:txBody>
          <a:bodyPr/>
          <a:lstStyle/>
          <a:p>
            <a:r>
              <a:rPr lang="en-US" dirty="0" smtClean="0"/>
              <a:t>87 </a:t>
            </a:r>
            <a:r>
              <a:rPr lang="en-US" dirty="0" err="1" smtClean="0"/>
              <a:t>Instansi</a:t>
            </a:r>
            <a:r>
              <a:rPr lang="en-US" dirty="0" smtClean="0"/>
              <a:t> </a:t>
            </a:r>
            <a:r>
              <a:rPr lang="en-US" dirty="0" err="1" smtClean="0"/>
              <a:t>Negeri</a:t>
            </a:r>
            <a:r>
              <a:rPr lang="en-US" dirty="0" smtClean="0"/>
              <a:t> </a:t>
            </a:r>
            <a:r>
              <a:rPr lang="en-US" dirty="0" err="1" smtClean="0"/>
              <a:t>dan</a:t>
            </a:r>
            <a:r>
              <a:rPr lang="en-US" dirty="0" smtClean="0"/>
              <a:t> </a:t>
            </a:r>
            <a:r>
              <a:rPr lang="en-US" dirty="0" err="1" smtClean="0"/>
              <a:t>Swasta</a:t>
            </a:r>
            <a:endParaRPr lang="en-US" dirty="0" smtClean="0"/>
          </a:p>
          <a:p>
            <a:r>
              <a:rPr lang="en-US" dirty="0" err="1" smtClean="0"/>
              <a:t>Luaran</a:t>
            </a:r>
            <a:r>
              <a:rPr lang="en-US" dirty="0" smtClean="0"/>
              <a:t> :</a:t>
            </a:r>
          </a:p>
          <a:p>
            <a:pPr marL="514350" indent="-514350">
              <a:buAutoNum type="alphaLcPeriod"/>
            </a:pPr>
            <a:r>
              <a:rPr lang="en-US" dirty="0" err="1" smtClean="0"/>
              <a:t>Pengalaman</a:t>
            </a:r>
            <a:r>
              <a:rPr lang="en-US" dirty="0" smtClean="0"/>
              <a:t> 20 SKS di IDUKA</a:t>
            </a:r>
          </a:p>
          <a:p>
            <a:pPr marL="514350" indent="-514350">
              <a:buAutoNum type="alphaLcPeriod"/>
            </a:pPr>
            <a:r>
              <a:rPr lang="en-US" dirty="0" err="1" smtClean="0"/>
              <a:t>Praktisi</a:t>
            </a:r>
            <a:r>
              <a:rPr lang="en-US" dirty="0" smtClean="0"/>
              <a:t> IDUKA </a:t>
            </a:r>
            <a:r>
              <a:rPr lang="en-US" dirty="0" err="1" smtClean="0"/>
              <a:t>mengajar</a:t>
            </a:r>
            <a:r>
              <a:rPr lang="en-US" dirty="0" smtClean="0"/>
              <a:t> di FH UNS</a:t>
            </a:r>
          </a:p>
          <a:p>
            <a:pPr marL="514350" indent="-514350">
              <a:buAutoNum type="alphaLcPeriod"/>
            </a:pPr>
            <a:r>
              <a:rPr lang="en-US" dirty="0" smtClean="0"/>
              <a:t>IKU 1 : </a:t>
            </a:r>
            <a:r>
              <a:rPr lang="en-US" dirty="0" err="1" smtClean="0"/>
              <a:t>Penyerapan</a:t>
            </a:r>
            <a:r>
              <a:rPr lang="en-US" dirty="0" smtClean="0"/>
              <a:t> Alumni </a:t>
            </a:r>
            <a:r>
              <a:rPr lang="en-US" dirty="0" err="1" smtClean="0"/>
              <a:t>sebagai</a:t>
            </a:r>
            <a:r>
              <a:rPr lang="en-US" dirty="0" smtClean="0"/>
              <a:t> TK </a:t>
            </a:r>
            <a:r>
              <a:rPr lang="en-US" dirty="0" err="1" smtClean="0"/>
              <a:t>Freshgraduate</a:t>
            </a:r>
            <a:endParaRPr lang="en-US" dirty="0"/>
          </a:p>
        </p:txBody>
      </p:sp>
    </p:spTree>
    <p:extLst>
      <p:ext uri="{BB962C8B-B14F-4D97-AF65-F5344CB8AC3E}">
        <p14:creationId xmlns:p14="http://schemas.microsoft.com/office/powerpoint/2010/main" val="90960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KELENGKAPAN</a:t>
            </a:r>
            <a:endParaRPr lang="en-US" dirty="0"/>
          </a:p>
        </p:txBody>
      </p:sp>
      <p:sp>
        <p:nvSpPr>
          <p:cNvPr id="3" name="Content Placeholder 2"/>
          <p:cNvSpPr>
            <a:spLocks noGrp="1"/>
          </p:cNvSpPr>
          <p:nvPr>
            <p:ph idx="1"/>
          </p:nvPr>
        </p:nvSpPr>
        <p:spPr/>
        <p:txBody>
          <a:bodyPr/>
          <a:lstStyle/>
          <a:p>
            <a:r>
              <a:rPr lang="en-US" dirty="0" err="1" smtClean="0"/>
              <a:t>Penyesuaian</a:t>
            </a:r>
            <a:r>
              <a:rPr lang="en-US" dirty="0" smtClean="0"/>
              <a:t> </a:t>
            </a:r>
            <a:r>
              <a:rPr lang="en-US" dirty="0" err="1" smtClean="0"/>
              <a:t>Kurikulum</a:t>
            </a:r>
            <a:endParaRPr lang="en-US" dirty="0" smtClean="0"/>
          </a:p>
          <a:p>
            <a:r>
              <a:rPr lang="en-US" dirty="0" smtClean="0"/>
              <a:t>Tim </a:t>
            </a:r>
            <a:r>
              <a:rPr lang="en-US" dirty="0" err="1" smtClean="0"/>
              <a:t>Rekognisi</a:t>
            </a:r>
            <a:endParaRPr lang="en-US" dirty="0" smtClean="0"/>
          </a:p>
          <a:p>
            <a:r>
              <a:rPr lang="en-US" dirty="0" err="1" smtClean="0"/>
              <a:t>Penyiapan</a:t>
            </a:r>
            <a:r>
              <a:rPr lang="en-US" dirty="0" smtClean="0"/>
              <a:t> Tim Admin</a:t>
            </a:r>
            <a:endParaRPr lang="en-US" dirty="0"/>
          </a:p>
        </p:txBody>
      </p:sp>
    </p:spTree>
    <p:extLst>
      <p:ext uri="{BB962C8B-B14F-4D97-AF65-F5344CB8AC3E}">
        <p14:creationId xmlns:p14="http://schemas.microsoft.com/office/powerpoint/2010/main" val="403156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381000"/>
            <a:ext cx="8229600" cy="914400"/>
          </a:xfrm>
        </p:spPr>
        <p:txBody>
          <a:bodyPr>
            <a:normAutofit fontScale="90000"/>
          </a:bodyPr>
          <a:lstStyle/>
          <a:p>
            <a:pPr algn="ctr"/>
            <a:r>
              <a:rPr lang="id-ID" sz="4400" smtClean="0">
                <a:latin typeface="Times New Roman" pitchFamily="18" charset="0"/>
                <a:cs typeface="Times New Roman" pitchFamily="18" charset="0"/>
              </a:rPr>
              <a:t/>
            </a:r>
            <a:br>
              <a:rPr lang="id-ID" sz="4400" smtClean="0">
                <a:latin typeface="Times New Roman" pitchFamily="18" charset="0"/>
                <a:cs typeface="Times New Roman" pitchFamily="18" charset="0"/>
              </a:rPr>
            </a:br>
            <a:endParaRPr lang="id-ID" sz="4000" b="1" i="1" smtClean="0">
              <a:solidFill>
                <a:srgbClr val="FF0000"/>
              </a:solidFill>
              <a:latin typeface="Times New Roman" pitchFamily="18" charset="0"/>
              <a:cs typeface="Times New Roman" pitchFamily="18" charset="0"/>
            </a:endParaRPr>
          </a:p>
        </p:txBody>
      </p:sp>
      <p:sp>
        <p:nvSpPr>
          <p:cNvPr id="8195" name="Content Placeholder 2"/>
          <p:cNvSpPr>
            <a:spLocks noGrp="1"/>
          </p:cNvSpPr>
          <p:nvPr>
            <p:ph idx="1"/>
          </p:nvPr>
        </p:nvSpPr>
        <p:spPr>
          <a:xfrm>
            <a:off x="381000" y="1524000"/>
            <a:ext cx="8382000" cy="4724400"/>
          </a:xfrm>
        </p:spPr>
        <p:txBody>
          <a:bodyPr/>
          <a:lstStyle/>
          <a:p>
            <a:pPr marL="53975" indent="0">
              <a:buFont typeface="Wingdings 2" pitchFamily="18" charset="2"/>
              <a:buNone/>
            </a:pPr>
            <a:r>
              <a:rPr lang="id-ID" sz="3200" b="1" i="1" dirty="0" smtClean="0">
                <a:latin typeface="Times New Roman" pitchFamily="18" charset="0"/>
                <a:cs typeface="Times New Roman" pitchFamily="18" charset="0"/>
              </a:rPr>
              <a:t>Fokus</a:t>
            </a:r>
            <a:r>
              <a:rPr lang="id-ID" sz="3200" dirty="0" smtClean="0">
                <a:latin typeface="Times New Roman" pitchFamily="18" charset="0"/>
                <a:cs typeface="Times New Roman" pitchFamily="18" charset="0"/>
              </a:rPr>
              <a:t>:</a:t>
            </a:r>
          </a:p>
          <a:p>
            <a:pPr marL="53975" indent="0">
              <a:buFont typeface="Wingdings 2" pitchFamily="18" charset="2"/>
              <a:buNone/>
            </a:pPr>
            <a:r>
              <a:rPr lang="id-ID" sz="3200" dirty="0" smtClean="0">
                <a:latin typeface="Times New Roman" pitchFamily="18" charset="0"/>
                <a:cs typeface="Times New Roman" pitchFamily="18" charset="0"/>
              </a:rPr>
              <a:t>1. Permendikbud No.5</a:t>
            </a:r>
          </a:p>
          <a:p>
            <a:pPr marL="53975" indent="0">
              <a:buFont typeface="Wingdings 2" pitchFamily="18" charset="2"/>
              <a:buNone/>
            </a:pPr>
            <a:r>
              <a:rPr lang="id-ID" sz="3200" dirty="0" smtClean="0">
                <a:latin typeface="Times New Roman" pitchFamily="18" charset="0"/>
                <a:cs typeface="Times New Roman" pitchFamily="18" charset="0"/>
              </a:rPr>
              <a:t>     (</a:t>
            </a:r>
            <a:r>
              <a:rPr lang="id-ID" sz="3200" b="1" i="1" dirty="0" smtClean="0">
                <a:solidFill>
                  <a:srgbClr val="FF0000"/>
                </a:solidFill>
                <a:latin typeface="Times New Roman" pitchFamily="18" charset="0"/>
                <a:cs typeface="Times New Roman" pitchFamily="18" charset="0"/>
              </a:rPr>
              <a:t>Akreditasi</a:t>
            </a:r>
            <a:r>
              <a:rPr lang="id-ID" sz="3200" dirty="0" smtClean="0">
                <a:latin typeface="Times New Roman" pitchFamily="18" charset="0"/>
                <a:cs typeface="Times New Roman" pitchFamily="18" charset="0"/>
              </a:rPr>
              <a:t>)</a:t>
            </a:r>
          </a:p>
          <a:p>
            <a:pPr marL="53975" indent="0">
              <a:buFont typeface="Wingdings 2" pitchFamily="18" charset="2"/>
              <a:buNone/>
            </a:pPr>
            <a:r>
              <a:rPr lang="id-ID" sz="3200" dirty="0" smtClean="0">
                <a:latin typeface="Times New Roman" pitchFamily="18" charset="0"/>
                <a:cs typeface="Times New Roman" pitchFamily="18" charset="0"/>
              </a:rPr>
              <a:t>2. Permendikbud No.3</a:t>
            </a:r>
          </a:p>
          <a:p>
            <a:pPr marL="53975" indent="0">
              <a:buFont typeface="Wingdings 2" pitchFamily="18" charset="2"/>
              <a:buNone/>
            </a:pPr>
            <a:r>
              <a:rPr lang="id-ID" sz="3200" dirty="0" smtClean="0">
                <a:latin typeface="Times New Roman" pitchFamily="18" charset="0"/>
                <a:cs typeface="Times New Roman" pitchFamily="18" charset="0"/>
              </a:rPr>
              <a:t>     (SNDikti: </a:t>
            </a:r>
            <a:r>
              <a:rPr lang="id-ID" sz="3200" b="1" i="1" dirty="0" smtClean="0">
                <a:solidFill>
                  <a:srgbClr val="FF0000"/>
                </a:solidFill>
                <a:latin typeface="Times New Roman" pitchFamily="18" charset="0"/>
                <a:cs typeface="Times New Roman" pitchFamily="18" charset="0"/>
              </a:rPr>
              <a:t>Hak belajar 3 semester di luar PS</a:t>
            </a:r>
            <a:r>
              <a:rPr lang="id-ID"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p>
          <a:p>
            <a:pPr marL="53975" indent="0">
              <a:buFont typeface="Wingdings 2" pitchFamily="18" charset="2"/>
              <a:buNone/>
            </a:pP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Peraturan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Rektor</a:t>
            </a:r>
            <a:r>
              <a:rPr lang="en-US" dirty="0" smtClean="0">
                <a:latin typeface="Times New Roman" pitchFamily="18" charset="0"/>
                <a:cs typeface="Times New Roman" pitchFamily="18" charset="0"/>
              </a:rPr>
              <a:t> No 31 </a:t>
            </a:r>
            <a:r>
              <a:rPr lang="en-US" dirty="0" err="1" smtClean="0">
                <a:latin typeface="Times New Roman" pitchFamily="18" charset="0"/>
                <a:cs typeface="Times New Roman" pitchFamily="18" charset="0"/>
              </a:rPr>
              <a:t>Tahun</a:t>
            </a:r>
            <a:r>
              <a:rPr lang="en-US" dirty="0" smtClean="0">
                <a:latin typeface="Times New Roman" pitchFamily="18" charset="0"/>
                <a:cs typeface="Times New Roman" pitchFamily="18" charset="0"/>
              </a:rPr>
              <a:t> 2020 </a:t>
            </a:r>
            <a:r>
              <a:rPr lang="en-US" dirty="0" err="1" smtClean="0">
                <a:latin typeface="Times New Roman" pitchFamily="18" charset="0"/>
                <a:cs typeface="Times New Roman" pitchFamily="18" charset="0"/>
              </a:rPr>
              <a:t>tentang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Penyelenggaraan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Pengelolaan</a:t>
            </a:r>
            <a:r>
              <a:rPr lang="en-US" dirty="0" smtClean="0">
                <a:latin typeface="Times New Roman" pitchFamily="18" charset="0"/>
                <a:cs typeface="Times New Roman" pitchFamily="18" charset="0"/>
              </a:rPr>
              <a:t> Program </a:t>
            </a:r>
            <a:r>
              <a:rPr lang="en-US" dirty="0" err="1" smtClean="0">
                <a:latin typeface="Times New Roman" pitchFamily="18" charset="0"/>
                <a:cs typeface="Times New Roman" pitchFamily="18" charset="0"/>
              </a:rPr>
              <a:t>Sarjana</a:t>
            </a:r>
            <a:endParaRPr lang="id-ID" sz="3200" dirty="0" smtClean="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703638"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58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533400"/>
            <a:ext cx="8229600" cy="1219200"/>
          </a:xfrm>
        </p:spPr>
        <p:txBody>
          <a:bodyPr/>
          <a:lstStyle/>
          <a:p>
            <a:pPr algn="ctr"/>
            <a:r>
              <a:rPr lang="id-ID" sz="3200" b="1" smtClean="0">
                <a:solidFill>
                  <a:schemeClr val="tx1"/>
                </a:solidFill>
                <a:latin typeface="Times New Roman" pitchFamily="18" charset="0"/>
                <a:cs typeface="Times New Roman" pitchFamily="18" charset="0"/>
              </a:rPr>
              <a:t>Dasar Hukum:</a:t>
            </a:r>
            <a:br>
              <a:rPr lang="id-ID" sz="3200" b="1" smtClean="0">
                <a:solidFill>
                  <a:schemeClr val="tx1"/>
                </a:solidFill>
                <a:latin typeface="Times New Roman" pitchFamily="18" charset="0"/>
                <a:cs typeface="Times New Roman" pitchFamily="18" charset="0"/>
              </a:rPr>
            </a:br>
            <a:r>
              <a:rPr lang="id-ID" sz="3200" b="1" smtClean="0">
                <a:solidFill>
                  <a:schemeClr val="tx1"/>
                </a:solidFill>
                <a:latin typeface="Times New Roman" pitchFamily="18" charset="0"/>
                <a:cs typeface="Times New Roman" pitchFamily="18" charset="0"/>
              </a:rPr>
              <a:t> </a:t>
            </a:r>
            <a:r>
              <a:rPr lang="id-ID" sz="3200" b="1" i="1" smtClean="0">
                <a:solidFill>
                  <a:schemeClr val="tx1"/>
                </a:solidFill>
                <a:latin typeface="Times New Roman" pitchFamily="18" charset="0"/>
                <a:cs typeface="Times New Roman" pitchFamily="18" charset="0"/>
              </a:rPr>
              <a:t>Hak Belajar 3 Semester diluar PS</a:t>
            </a:r>
          </a:p>
        </p:txBody>
      </p:sp>
      <p:sp>
        <p:nvSpPr>
          <p:cNvPr id="9219" name="Content Placeholder 2"/>
          <p:cNvSpPr>
            <a:spLocks noGrp="1"/>
          </p:cNvSpPr>
          <p:nvPr>
            <p:ph idx="1"/>
          </p:nvPr>
        </p:nvSpPr>
        <p:spPr>
          <a:xfrm>
            <a:off x="304800" y="1981200"/>
            <a:ext cx="8382000" cy="4419600"/>
          </a:xfrm>
        </p:spPr>
        <p:txBody>
          <a:bodyPr/>
          <a:lstStyle/>
          <a:p>
            <a:pPr algn="ctr">
              <a:spcBef>
                <a:spcPct val="0"/>
              </a:spcBef>
              <a:buFont typeface="Wingdings 2" pitchFamily="18" charset="2"/>
              <a:buNone/>
            </a:pPr>
            <a:r>
              <a:rPr lang="id-ID" sz="2800" b="1" smtClean="0">
                <a:latin typeface="Times New Roman" pitchFamily="18" charset="0"/>
                <a:cs typeface="Times New Roman" pitchFamily="18" charset="0"/>
              </a:rPr>
              <a:t>Kebijakan </a:t>
            </a:r>
            <a:r>
              <a:rPr lang="id-ID" sz="2800" b="1" i="1" smtClean="0">
                <a:solidFill>
                  <a:srgbClr val="FF0000"/>
                </a:solidFill>
                <a:latin typeface="Times New Roman" pitchFamily="18" charset="0"/>
                <a:cs typeface="Times New Roman" pitchFamily="18" charset="0"/>
              </a:rPr>
              <a:t>Merdeka Belajar – Kampus Merdeka</a:t>
            </a:r>
            <a:r>
              <a:rPr lang="id-ID" sz="2800" b="1" smtClean="0">
                <a:latin typeface="Times New Roman" pitchFamily="18" charset="0"/>
                <a:cs typeface="Times New Roman" pitchFamily="18" charset="0"/>
              </a:rPr>
              <a:t> </a:t>
            </a:r>
          </a:p>
          <a:p>
            <a:pPr>
              <a:spcBef>
                <a:spcPct val="0"/>
              </a:spcBef>
              <a:buFont typeface="Wingdings 2" pitchFamily="18" charset="2"/>
              <a:buNone/>
            </a:pPr>
            <a:r>
              <a:rPr lang="id-ID" sz="2400" b="1" smtClean="0">
                <a:latin typeface="Times New Roman" pitchFamily="18" charset="0"/>
                <a:cs typeface="Times New Roman" pitchFamily="18" charset="0"/>
              </a:rPr>
              <a:t>    </a:t>
            </a:r>
          </a:p>
          <a:p>
            <a:pPr algn="ctr">
              <a:spcBef>
                <a:spcPct val="0"/>
              </a:spcBef>
              <a:buFont typeface="Wingdings 2" pitchFamily="18" charset="2"/>
              <a:buNone/>
            </a:pPr>
            <a:r>
              <a:rPr lang="id-ID" sz="4000" b="1" smtClean="0">
                <a:latin typeface="Times New Roman" pitchFamily="18" charset="0"/>
                <a:cs typeface="Times New Roman" pitchFamily="18" charset="0"/>
              </a:rPr>
              <a:t>Permendikbud No. 3 Tahun 2020  tentang Standar Nasional  Pendidikan Tinggi</a:t>
            </a:r>
          </a:p>
          <a:p>
            <a:pPr>
              <a:spcBef>
                <a:spcPct val="0"/>
              </a:spcBef>
              <a:buFont typeface="Wingdings 2" pitchFamily="18" charset="2"/>
              <a:buNone/>
            </a:pPr>
            <a:endParaRPr lang="id-ID" sz="2800" b="1" smtClean="0">
              <a:latin typeface="Times New Roman" pitchFamily="18" charset="0"/>
              <a:cs typeface="Times New Roman" pitchFamily="18" charset="0"/>
            </a:endParaRPr>
          </a:p>
        </p:txBody>
      </p:sp>
    </p:spTree>
    <p:extLst>
      <p:ext uri="{BB962C8B-B14F-4D97-AF65-F5344CB8AC3E}">
        <p14:creationId xmlns:p14="http://schemas.microsoft.com/office/powerpoint/2010/main" val="247126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685800"/>
            <a:ext cx="8229600" cy="609600"/>
          </a:xfrm>
        </p:spPr>
        <p:txBody>
          <a:bodyPr/>
          <a:lstStyle/>
          <a:p>
            <a:pPr algn="ctr"/>
            <a:r>
              <a:rPr lang="id-ID" sz="3200" b="1" smtClean="0">
                <a:solidFill>
                  <a:schemeClr val="tx1"/>
                </a:solidFill>
                <a:latin typeface="Times New Roman" pitchFamily="18" charset="0"/>
                <a:cs typeface="Times New Roman" pitchFamily="18" charset="0"/>
              </a:rPr>
              <a:t> </a:t>
            </a:r>
            <a:r>
              <a:rPr lang="id-ID" sz="3200" b="1" i="1" smtClean="0">
                <a:solidFill>
                  <a:schemeClr val="tx1"/>
                </a:solidFill>
                <a:latin typeface="Times New Roman" pitchFamily="18" charset="0"/>
                <a:cs typeface="Times New Roman" pitchFamily="18" charset="0"/>
              </a:rPr>
              <a:t>Hak Belajar 3 Semester diluar PS</a:t>
            </a:r>
          </a:p>
        </p:txBody>
      </p:sp>
      <p:sp>
        <p:nvSpPr>
          <p:cNvPr id="10243" name="Content Placeholder 2"/>
          <p:cNvSpPr>
            <a:spLocks noGrp="1"/>
          </p:cNvSpPr>
          <p:nvPr>
            <p:ph idx="1"/>
          </p:nvPr>
        </p:nvSpPr>
        <p:spPr>
          <a:xfrm>
            <a:off x="304800" y="1524000"/>
            <a:ext cx="8382000" cy="4876800"/>
          </a:xfrm>
        </p:spPr>
        <p:txBody>
          <a:bodyPr/>
          <a:lstStyle/>
          <a:p>
            <a:pPr>
              <a:spcBef>
                <a:spcPct val="0"/>
              </a:spcBef>
              <a:buFont typeface="Wingdings 2" pitchFamily="18" charset="2"/>
              <a:buNone/>
            </a:pPr>
            <a:r>
              <a:rPr lang="id-ID" sz="2800" b="1" smtClean="0">
                <a:latin typeface="Times New Roman" pitchFamily="18" charset="0"/>
                <a:cs typeface="Times New Roman" pitchFamily="18" charset="0"/>
              </a:rPr>
              <a:t>Kebijakan </a:t>
            </a:r>
            <a:r>
              <a:rPr lang="id-ID" sz="2800" b="1" i="1" smtClean="0">
                <a:solidFill>
                  <a:srgbClr val="FF0000"/>
                </a:solidFill>
                <a:latin typeface="Times New Roman" pitchFamily="18" charset="0"/>
                <a:cs typeface="Times New Roman" pitchFamily="18" charset="0"/>
              </a:rPr>
              <a:t>Merdeka Belajar – Kampus Merdeka</a:t>
            </a:r>
            <a:r>
              <a:rPr lang="id-ID" sz="2800" b="1" smtClean="0">
                <a:latin typeface="Times New Roman" pitchFamily="18" charset="0"/>
                <a:cs typeface="Times New Roman" pitchFamily="18" charset="0"/>
              </a:rPr>
              <a:t> </a:t>
            </a:r>
          </a:p>
          <a:p>
            <a:pPr>
              <a:spcBef>
                <a:spcPct val="0"/>
              </a:spcBef>
              <a:buFont typeface="Wingdings 2" pitchFamily="18" charset="2"/>
              <a:buNone/>
            </a:pPr>
            <a:r>
              <a:rPr lang="id-ID" sz="2400" b="1" smtClean="0">
                <a:latin typeface="Times New Roman" pitchFamily="18" charset="0"/>
                <a:cs typeface="Times New Roman" pitchFamily="18" charset="0"/>
              </a:rPr>
              <a:t>    </a:t>
            </a:r>
            <a:r>
              <a:rPr lang="id-ID" sz="2800" i="1" smtClean="0">
                <a:latin typeface="Times New Roman" pitchFamily="18" charset="0"/>
                <a:cs typeface="Times New Roman" pitchFamily="18" charset="0"/>
              </a:rPr>
              <a:t>diharapkan dapat memberi jawaban atas tuntutan </a:t>
            </a:r>
            <a:r>
              <a:rPr lang="id-ID" sz="2800" b="1" i="1" smtClean="0">
                <a:solidFill>
                  <a:srgbClr val="FF0000"/>
                </a:solidFill>
                <a:latin typeface="Times New Roman" pitchFamily="18" charset="0"/>
                <a:cs typeface="Times New Roman" pitchFamily="18" charset="0"/>
              </a:rPr>
              <a:t>link and match </a:t>
            </a:r>
            <a:r>
              <a:rPr lang="id-ID" sz="2800" i="1" smtClean="0">
                <a:latin typeface="Times New Roman" pitchFamily="18" charset="0"/>
                <a:cs typeface="Times New Roman" pitchFamily="18" charset="0"/>
              </a:rPr>
              <a:t>dengan Industri, dunia kerja, penelitian dan kebutuhan desa, kecamatan, kabupaten/kota, provinsi, negara dan dunia</a:t>
            </a:r>
            <a:r>
              <a:rPr lang="id-ID" sz="2800" smtClean="0">
                <a:latin typeface="Times New Roman" pitchFamily="18" charset="0"/>
                <a:cs typeface="Times New Roman" pitchFamily="18" charset="0"/>
              </a:rPr>
              <a:t>. </a:t>
            </a:r>
          </a:p>
          <a:p>
            <a:pPr>
              <a:spcBef>
                <a:spcPct val="0"/>
              </a:spcBef>
              <a:buFont typeface="Wingdings 2" pitchFamily="18" charset="2"/>
              <a:buNone/>
            </a:pPr>
            <a:endParaRPr lang="id-ID" sz="2800" b="1" smtClean="0">
              <a:latin typeface="Times New Roman" pitchFamily="18" charset="0"/>
              <a:cs typeface="Times New Roman" pitchFamily="18" charset="0"/>
            </a:endParaRPr>
          </a:p>
          <a:p>
            <a:pPr>
              <a:spcBef>
                <a:spcPct val="0"/>
              </a:spcBef>
              <a:buFont typeface="Wingdings 2" pitchFamily="18" charset="2"/>
              <a:buNone/>
            </a:pPr>
            <a:r>
              <a:rPr lang="id-ID" sz="2800" b="1" smtClean="0">
                <a:latin typeface="Times New Roman" pitchFamily="18" charset="0"/>
                <a:cs typeface="Times New Roman" pitchFamily="18" charset="0"/>
              </a:rPr>
              <a:t>Kampus Merdeka </a:t>
            </a:r>
            <a:r>
              <a:rPr lang="id-ID" sz="2800" smtClean="0">
                <a:latin typeface="Times New Roman" pitchFamily="18" charset="0"/>
                <a:cs typeface="Times New Roman" pitchFamily="18" charset="0"/>
              </a:rPr>
              <a:t>merupakan </a:t>
            </a:r>
            <a:r>
              <a:rPr lang="id-ID" sz="2800" i="1" smtClean="0">
                <a:latin typeface="Times New Roman" pitchFamily="18" charset="0"/>
                <a:cs typeface="Times New Roman" pitchFamily="18" charset="0"/>
              </a:rPr>
              <a:t>wujud pembelajaran di PT  yang otonom dan fleksibel sehingga tercipta kultur belajar yang inovatif, tidak mengekang, dan sesuai dengan kebutuhan mahasiswa</a:t>
            </a:r>
            <a:r>
              <a:rPr lang="id-ID" sz="2800" smtClean="0">
                <a:latin typeface="Times New Roman" pitchFamily="18" charset="0"/>
                <a:cs typeface="Times New Roman" pitchFamily="18" charset="0"/>
              </a:rPr>
              <a:t>.</a:t>
            </a:r>
          </a:p>
        </p:txBody>
      </p:sp>
    </p:spTree>
    <p:extLst>
      <p:ext uri="{BB962C8B-B14F-4D97-AF65-F5344CB8AC3E}">
        <p14:creationId xmlns:p14="http://schemas.microsoft.com/office/powerpoint/2010/main" val="1278172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685800"/>
            <a:ext cx="8229600" cy="609600"/>
          </a:xfrm>
        </p:spPr>
        <p:txBody>
          <a:bodyPr/>
          <a:lstStyle/>
          <a:p>
            <a:pPr algn="ctr"/>
            <a:r>
              <a:rPr lang="id-ID" sz="3200" b="1" smtClean="0">
                <a:solidFill>
                  <a:schemeClr val="tx1"/>
                </a:solidFill>
                <a:latin typeface="Times New Roman" pitchFamily="18" charset="0"/>
                <a:cs typeface="Times New Roman" pitchFamily="18" charset="0"/>
              </a:rPr>
              <a:t> </a:t>
            </a:r>
            <a:r>
              <a:rPr lang="id-ID" sz="3200" b="1" i="1" smtClean="0">
                <a:solidFill>
                  <a:schemeClr val="tx1"/>
                </a:solidFill>
                <a:latin typeface="Times New Roman" pitchFamily="18" charset="0"/>
                <a:cs typeface="Times New Roman" pitchFamily="18" charset="0"/>
              </a:rPr>
              <a:t>Hak Belajar 3 Semester diluar PS</a:t>
            </a:r>
          </a:p>
        </p:txBody>
      </p:sp>
      <p:sp>
        <p:nvSpPr>
          <p:cNvPr id="11267" name="Content Placeholder 2"/>
          <p:cNvSpPr>
            <a:spLocks noGrp="1"/>
          </p:cNvSpPr>
          <p:nvPr>
            <p:ph idx="1"/>
          </p:nvPr>
        </p:nvSpPr>
        <p:spPr>
          <a:xfrm>
            <a:off x="304800" y="1524000"/>
            <a:ext cx="8382000" cy="4876800"/>
          </a:xfrm>
        </p:spPr>
        <p:txBody>
          <a:bodyPr/>
          <a:lstStyle/>
          <a:p>
            <a:pPr>
              <a:spcBef>
                <a:spcPct val="0"/>
              </a:spcBef>
              <a:buFont typeface="Wingdings 2" pitchFamily="18" charset="2"/>
              <a:buNone/>
            </a:pPr>
            <a:r>
              <a:rPr lang="id-ID" sz="2400" b="1" smtClean="0">
                <a:latin typeface="Times New Roman" pitchFamily="18" charset="0"/>
                <a:cs typeface="Times New Roman" pitchFamily="18" charset="0"/>
              </a:rPr>
              <a:t>Kebijakan </a:t>
            </a:r>
            <a:r>
              <a:rPr lang="id-ID" sz="2400" b="1" i="1" smtClean="0">
                <a:solidFill>
                  <a:srgbClr val="FF0000"/>
                </a:solidFill>
                <a:latin typeface="Times New Roman" pitchFamily="18" charset="0"/>
                <a:cs typeface="Times New Roman" pitchFamily="18" charset="0"/>
              </a:rPr>
              <a:t>Merdeka Belajar – Kampus Merdeka</a:t>
            </a:r>
            <a:r>
              <a:rPr lang="id-ID" sz="2400" b="1" smtClean="0">
                <a:latin typeface="Times New Roman" pitchFamily="18" charset="0"/>
                <a:cs typeface="Times New Roman" pitchFamily="18" charset="0"/>
              </a:rPr>
              <a:t> </a:t>
            </a:r>
          </a:p>
          <a:p>
            <a:pPr>
              <a:spcBef>
                <a:spcPct val="0"/>
              </a:spcBef>
              <a:buFont typeface="Wingdings 2" pitchFamily="18" charset="2"/>
              <a:buNone/>
            </a:pPr>
            <a:r>
              <a:rPr lang="id-ID" sz="2400" b="1" smtClean="0">
                <a:latin typeface="Times New Roman" pitchFamily="18" charset="0"/>
                <a:cs typeface="Times New Roman" pitchFamily="18" charset="0"/>
              </a:rPr>
              <a:t>   </a:t>
            </a:r>
            <a:r>
              <a:rPr lang="id-ID" sz="2400" smtClean="0">
                <a:latin typeface="Times New Roman" pitchFamily="18" charset="0"/>
                <a:cs typeface="Times New Roman" pitchFamily="18" charset="0"/>
              </a:rPr>
              <a:t>bertujuan untuk menciptakan generasi unggul dengan kreativitas, ide, inovasi dan siap belajar kapanpun dalam kondisi apapun.</a:t>
            </a:r>
          </a:p>
          <a:p>
            <a:pPr>
              <a:spcBef>
                <a:spcPct val="0"/>
              </a:spcBef>
              <a:buFont typeface="Wingdings 2" pitchFamily="18" charset="2"/>
              <a:buNone/>
            </a:pPr>
            <a:endParaRPr lang="id-ID" sz="2800" b="1" smtClean="0">
              <a:latin typeface="Times New Roman" pitchFamily="18" charset="0"/>
              <a:cs typeface="Times New Roman" pitchFamily="18" charset="0"/>
            </a:endParaRPr>
          </a:p>
          <a:p>
            <a:pPr>
              <a:spcBef>
                <a:spcPct val="0"/>
              </a:spcBef>
              <a:buFont typeface="Wingdings 2" pitchFamily="18" charset="2"/>
              <a:buNone/>
            </a:pPr>
            <a:r>
              <a:rPr lang="id-ID" sz="2000" b="1" smtClean="0">
                <a:latin typeface="Times New Roman" pitchFamily="18" charset="0"/>
                <a:cs typeface="Times New Roman" pitchFamily="18" charset="0"/>
              </a:rPr>
              <a:t>“Mahasiswa tidak hanya belajar di dalam kampus, tetapi bisa belajar di lingkungan desa, masyarakat, tempat kerja, dan lingkungan industri. Ruang itu terbuka bagi semua mahasiswa satu semester di luar program studinya” </a:t>
            </a:r>
            <a:r>
              <a:rPr lang="id-ID" sz="2000" smtClean="0">
                <a:latin typeface="Times New Roman" pitchFamily="18" charset="0"/>
                <a:cs typeface="Times New Roman" pitchFamily="18" charset="0"/>
              </a:rPr>
              <a:t>jelas Nizam di acara Badan Penyelenggara dan Pimpinan PTS di Jawa Tengah, Kamis (12/3/2020). Mahasiswa memiliki hak dua semester berada di luar kampus. Dalam artian, adanya pertukaran mahasiswa dari lintas daerah. Dengan begitu </a:t>
            </a:r>
            <a:r>
              <a:rPr lang="id-ID" sz="2000" b="1" smtClean="0">
                <a:latin typeface="Times New Roman" pitchFamily="18" charset="0"/>
                <a:cs typeface="Times New Roman" pitchFamily="18" charset="0"/>
              </a:rPr>
              <a:t>diharapkan mahasiswa mengenal Indonesia dan menumbuhkan jiwa kebhinekaan yang kuat dan kokoh</a:t>
            </a:r>
            <a:r>
              <a:rPr lang="id-ID" sz="2000" smtClean="0">
                <a:latin typeface="Times New Roman" pitchFamily="18" charset="0"/>
                <a:cs typeface="Times New Roman" pitchFamily="18" charset="0"/>
              </a:rPr>
              <a:t>.</a:t>
            </a:r>
          </a:p>
          <a:p>
            <a:pPr>
              <a:spcBef>
                <a:spcPct val="0"/>
              </a:spcBef>
              <a:buFont typeface="Wingdings 2" pitchFamily="18" charset="2"/>
              <a:buNone/>
            </a:pPr>
            <a:endParaRPr lang="id-ID" sz="2800" b="1" smtClean="0">
              <a:latin typeface="Times New Roman" pitchFamily="18" charset="0"/>
              <a:cs typeface="Times New Roman" pitchFamily="18" charset="0"/>
            </a:endParaRPr>
          </a:p>
        </p:txBody>
      </p:sp>
    </p:spTree>
    <p:extLst>
      <p:ext uri="{BB962C8B-B14F-4D97-AF65-F5344CB8AC3E}">
        <p14:creationId xmlns:p14="http://schemas.microsoft.com/office/powerpoint/2010/main" val="2760415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533400"/>
            <a:ext cx="8229600" cy="838200"/>
          </a:xfrm>
        </p:spPr>
        <p:txBody>
          <a:bodyPr/>
          <a:lstStyle/>
          <a:p>
            <a:pPr algn="ctr"/>
            <a:r>
              <a:rPr lang="id-ID" sz="3600" b="1" i="1" smtClean="0">
                <a:solidFill>
                  <a:schemeClr val="tx1"/>
                </a:solidFill>
                <a:latin typeface="Times New Roman" pitchFamily="18" charset="0"/>
                <a:cs typeface="Times New Roman" pitchFamily="18" charset="0"/>
              </a:rPr>
              <a:t>Hak Belajar 3 Semester diluar PS</a:t>
            </a:r>
          </a:p>
        </p:txBody>
      </p:sp>
      <p:sp>
        <p:nvSpPr>
          <p:cNvPr id="12291" name="Content Placeholder 2"/>
          <p:cNvSpPr>
            <a:spLocks noGrp="1"/>
          </p:cNvSpPr>
          <p:nvPr>
            <p:ph idx="1"/>
          </p:nvPr>
        </p:nvSpPr>
        <p:spPr>
          <a:xfrm>
            <a:off x="304800" y="1524000"/>
            <a:ext cx="8229600" cy="4495800"/>
          </a:xfrm>
        </p:spPr>
        <p:txBody>
          <a:bodyPr/>
          <a:lstStyle/>
          <a:p>
            <a:pPr algn="ctr">
              <a:spcBef>
                <a:spcPct val="0"/>
              </a:spcBef>
              <a:buFont typeface="Wingdings 2" pitchFamily="18" charset="2"/>
              <a:buNone/>
            </a:pPr>
            <a:r>
              <a:rPr lang="id-ID" sz="3200" b="1" smtClean="0">
                <a:latin typeface="Times New Roman" pitchFamily="18" charset="0"/>
                <a:cs typeface="Times New Roman" pitchFamily="18" charset="0"/>
              </a:rPr>
              <a:t>Kebijakan </a:t>
            </a:r>
          </a:p>
          <a:p>
            <a:pPr algn="ctr">
              <a:spcBef>
                <a:spcPct val="0"/>
              </a:spcBef>
              <a:buFont typeface="Wingdings 2" pitchFamily="18" charset="2"/>
              <a:buNone/>
            </a:pPr>
            <a:r>
              <a:rPr lang="id-ID" sz="4000" b="1" smtClean="0">
                <a:solidFill>
                  <a:srgbClr val="FF0000"/>
                </a:solidFill>
                <a:latin typeface="Times New Roman" pitchFamily="18" charset="0"/>
                <a:cs typeface="Times New Roman" pitchFamily="18" charset="0"/>
              </a:rPr>
              <a:t>Merdeka Belajar–Kampus Merdeka</a:t>
            </a:r>
            <a:r>
              <a:rPr lang="id-ID" sz="3200" b="1" smtClean="0">
                <a:latin typeface="Times New Roman" pitchFamily="18" charset="0"/>
                <a:cs typeface="Times New Roman" pitchFamily="18" charset="0"/>
              </a:rPr>
              <a:t> </a:t>
            </a:r>
          </a:p>
          <a:p>
            <a:pPr>
              <a:spcBef>
                <a:spcPct val="0"/>
              </a:spcBef>
              <a:buFont typeface="Wingdings 2" pitchFamily="18" charset="2"/>
              <a:buNone/>
            </a:pPr>
            <a:r>
              <a:rPr lang="id-ID" sz="2800" b="1" smtClean="0">
                <a:latin typeface="Times New Roman" pitchFamily="18" charset="0"/>
                <a:cs typeface="Times New Roman" pitchFamily="18" charset="0"/>
              </a:rPr>
              <a:t>   </a:t>
            </a:r>
          </a:p>
          <a:p>
            <a:pPr algn="ctr">
              <a:spcBef>
                <a:spcPct val="0"/>
              </a:spcBef>
              <a:buFont typeface="Wingdings 2" pitchFamily="18" charset="2"/>
              <a:buNone/>
            </a:pPr>
            <a:r>
              <a:rPr lang="id-ID" sz="2800" b="1" smtClean="0">
                <a:latin typeface="Times New Roman" pitchFamily="18" charset="0"/>
                <a:cs typeface="Times New Roman" pitchFamily="18" charset="0"/>
              </a:rPr>
              <a:t>“</a:t>
            </a:r>
            <a:r>
              <a:rPr lang="id-ID" sz="2800" smtClean="0">
                <a:latin typeface="Times New Roman" pitchFamily="18" charset="0"/>
                <a:cs typeface="Times New Roman" pitchFamily="18" charset="0"/>
              </a:rPr>
              <a:t>memberikan kebebasan dan otonomi kepada </a:t>
            </a:r>
            <a:r>
              <a:rPr lang="id-ID" sz="2800" b="1" i="1" smtClean="0">
                <a:solidFill>
                  <a:srgbClr val="FF0000"/>
                </a:solidFill>
                <a:latin typeface="Times New Roman" pitchFamily="18" charset="0"/>
                <a:cs typeface="Times New Roman" pitchFamily="18" charset="0"/>
              </a:rPr>
              <a:t>lembaga pendidikan</a:t>
            </a:r>
            <a:r>
              <a:rPr lang="id-ID" sz="2800" smtClean="0">
                <a:latin typeface="Times New Roman" pitchFamily="18" charset="0"/>
                <a:cs typeface="Times New Roman" pitchFamily="18" charset="0"/>
              </a:rPr>
              <a:t> dan merdeka dari birokrasi, </a:t>
            </a:r>
            <a:r>
              <a:rPr lang="id-ID" sz="2800" b="1" i="1" smtClean="0">
                <a:solidFill>
                  <a:srgbClr val="FF0000"/>
                </a:solidFill>
                <a:latin typeface="Times New Roman" pitchFamily="18" charset="0"/>
                <a:cs typeface="Times New Roman" pitchFamily="18" charset="0"/>
              </a:rPr>
              <a:t>dosen </a:t>
            </a:r>
            <a:r>
              <a:rPr lang="id-ID" sz="2800" smtClean="0">
                <a:latin typeface="Times New Roman" pitchFamily="18" charset="0"/>
                <a:cs typeface="Times New Roman" pitchFamily="18" charset="0"/>
              </a:rPr>
              <a:t>dibebaskan dari birokrasi yang berbelit dan </a:t>
            </a:r>
            <a:r>
              <a:rPr lang="id-ID" sz="2800" b="1" i="1" smtClean="0">
                <a:solidFill>
                  <a:srgbClr val="FF0000"/>
                </a:solidFill>
                <a:latin typeface="Times New Roman" pitchFamily="18" charset="0"/>
                <a:cs typeface="Times New Roman" pitchFamily="18" charset="0"/>
              </a:rPr>
              <a:t>mahasiswa</a:t>
            </a:r>
            <a:r>
              <a:rPr lang="id-ID" sz="2800" i="1" smtClean="0">
                <a:latin typeface="Times New Roman" pitchFamily="18" charset="0"/>
                <a:cs typeface="Times New Roman" pitchFamily="18" charset="0"/>
              </a:rPr>
              <a:t> diberikan kebebasan untuk memilih bidang yang mereka sukai</a:t>
            </a:r>
            <a:r>
              <a:rPr lang="id-ID" sz="2800" smtClean="0">
                <a:latin typeface="Times New Roman" pitchFamily="18" charset="0"/>
                <a:cs typeface="Times New Roman" pitchFamily="18" charset="0"/>
              </a:rPr>
              <a:t>.”  </a:t>
            </a:r>
          </a:p>
        </p:txBody>
      </p:sp>
    </p:spTree>
    <p:extLst>
      <p:ext uri="{BB962C8B-B14F-4D97-AF65-F5344CB8AC3E}">
        <p14:creationId xmlns:p14="http://schemas.microsoft.com/office/powerpoint/2010/main" val="2709227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533400"/>
            <a:ext cx="8229600" cy="838200"/>
          </a:xfrm>
        </p:spPr>
        <p:txBody>
          <a:bodyPr/>
          <a:lstStyle/>
          <a:p>
            <a:pPr algn="ctr"/>
            <a:r>
              <a:rPr lang="id-ID" sz="4000" b="1" smtClean="0">
                <a:solidFill>
                  <a:schemeClr val="tx1"/>
                </a:solidFill>
                <a:latin typeface="Times New Roman" pitchFamily="18" charset="0"/>
                <a:cs typeface="Times New Roman" pitchFamily="18" charset="0"/>
              </a:rPr>
              <a:t> </a:t>
            </a:r>
            <a:r>
              <a:rPr lang="id-ID" sz="4000" b="1" i="1" smtClean="0">
                <a:solidFill>
                  <a:schemeClr val="tx1"/>
                </a:solidFill>
                <a:latin typeface="Times New Roman" pitchFamily="18" charset="0"/>
                <a:cs typeface="Times New Roman" pitchFamily="18" charset="0"/>
              </a:rPr>
              <a:t>Hak Belajar 3 Semester diluar PS</a:t>
            </a:r>
          </a:p>
        </p:txBody>
      </p:sp>
      <p:sp>
        <p:nvSpPr>
          <p:cNvPr id="28675" name="Content Placeholder 2"/>
          <p:cNvSpPr>
            <a:spLocks noGrp="1"/>
          </p:cNvSpPr>
          <p:nvPr>
            <p:ph idx="1"/>
          </p:nvPr>
        </p:nvSpPr>
        <p:spPr>
          <a:xfrm>
            <a:off x="304800" y="1676400"/>
            <a:ext cx="8229600" cy="4343400"/>
          </a:xfrm>
        </p:spPr>
        <p:txBody>
          <a:bodyPr/>
          <a:lstStyle/>
          <a:p>
            <a:pPr marL="0">
              <a:spcBef>
                <a:spcPct val="0"/>
              </a:spcBef>
              <a:buFont typeface="Wingdings 2" pitchFamily="18" charset="2"/>
              <a:buNone/>
              <a:defRPr/>
            </a:pPr>
            <a:r>
              <a:rPr lang="id-ID" sz="2800" dirty="0" smtClean="0">
                <a:latin typeface="Times New Roman" pitchFamily="18" charset="0"/>
                <a:cs typeface="Times New Roman" pitchFamily="18" charset="0"/>
              </a:rPr>
              <a:t>PT wajib memberikan hak bagi mahasiswa untuk secara sukarela (dapat diambil atau tidak): </a:t>
            </a:r>
          </a:p>
          <a:p>
            <a:pPr>
              <a:spcBef>
                <a:spcPct val="0"/>
              </a:spcBef>
              <a:buFont typeface="Wingdings 2" pitchFamily="18" charset="2"/>
              <a:buNone/>
              <a:defRPr/>
            </a:pPr>
            <a:endParaRPr lang="id-ID" sz="2800" dirty="0" smtClean="0">
              <a:latin typeface="Times New Roman" pitchFamily="18" charset="0"/>
              <a:cs typeface="Times New Roman" pitchFamily="18" charset="0"/>
            </a:endParaRPr>
          </a:p>
          <a:p>
            <a:pPr>
              <a:spcBef>
                <a:spcPct val="0"/>
              </a:spcBef>
              <a:buFont typeface="Wingdings" pitchFamily="2" charset="2"/>
              <a:buChar char="Ø"/>
              <a:defRPr/>
            </a:pPr>
            <a:r>
              <a:rPr lang="id-ID" sz="2800" dirty="0" smtClean="0">
                <a:latin typeface="Times New Roman" pitchFamily="18" charset="0"/>
                <a:cs typeface="Times New Roman" pitchFamily="18" charset="0"/>
              </a:rPr>
              <a:t> </a:t>
            </a:r>
            <a:r>
              <a:rPr lang="id-ID" sz="3200" dirty="0" smtClean="0">
                <a:latin typeface="Times New Roman" pitchFamily="18" charset="0"/>
                <a:cs typeface="Times New Roman" pitchFamily="18" charset="0"/>
              </a:rPr>
              <a:t>Dapat mengambil SKS di luar PT selama 2 semester (setara dengan 40 SKS) </a:t>
            </a:r>
          </a:p>
          <a:p>
            <a:pPr marL="0" indent="0">
              <a:spcBef>
                <a:spcPct val="0"/>
              </a:spcBef>
              <a:buFont typeface="Wingdings 2" pitchFamily="18" charset="2"/>
              <a:buNone/>
              <a:defRPr/>
            </a:pPr>
            <a:endParaRPr lang="id-ID" sz="3200" dirty="0" smtClean="0">
              <a:latin typeface="Times New Roman" pitchFamily="18" charset="0"/>
              <a:cs typeface="Times New Roman" pitchFamily="18" charset="0"/>
            </a:endParaRPr>
          </a:p>
          <a:p>
            <a:pPr>
              <a:spcBef>
                <a:spcPct val="0"/>
              </a:spcBef>
              <a:buFont typeface="Wingdings" pitchFamily="2" charset="2"/>
              <a:buChar char="Ø"/>
              <a:defRPr/>
            </a:pPr>
            <a:r>
              <a:rPr lang="id-ID" sz="3200" dirty="0" smtClean="0">
                <a:latin typeface="Times New Roman" pitchFamily="18" charset="0"/>
                <a:cs typeface="Times New Roman" pitchFamily="18" charset="0"/>
              </a:rPr>
              <a:t> Ditambah lagi, dapat mengambil SKS di PS yang berbeda di PT yang sama selama 1  semester (setara dengan 20 SKS)</a:t>
            </a:r>
          </a:p>
        </p:txBody>
      </p:sp>
    </p:spTree>
    <p:extLst>
      <p:ext uri="{BB962C8B-B14F-4D97-AF65-F5344CB8AC3E}">
        <p14:creationId xmlns:p14="http://schemas.microsoft.com/office/powerpoint/2010/main" val="3976630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1792</Words>
  <Application>Microsoft Office PowerPoint</Application>
  <PresentationFormat>On-screen Show (4:3)</PresentationFormat>
  <Paragraphs>288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Merdeka Belajar Kampus Merdeka  Design Kurikulum </vt:lpstr>
      <vt:lpstr>Merdeka Belajar Kampus Merdeka  Design Kurikulum </vt:lpstr>
      <vt:lpstr> </vt:lpstr>
      <vt:lpstr> </vt:lpstr>
      <vt:lpstr>Dasar Hukum:  Hak Belajar 3 Semester diluar PS</vt:lpstr>
      <vt:lpstr> Hak Belajar 3 Semester diluar PS</vt:lpstr>
      <vt:lpstr> Hak Belajar 3 Semester diluar PS</vt:lpstr>
      <vt:lpstr>Hak Belajar 3 Semester diluar PS</vt:lpstr>
      <vt:lpstr> Hak Belajar 3 Semester diluar PS</vt:lpstr>
      <vt:lpstr> Hak Belajar 3 Semester diluar PS</vt:lpstr>
      <vt:lpstr> Hak Belajar 3 Semester diluar PS</vt:lpstr>
      <vt:lpstr> Hak Belajar 3 Semester diluar PS</vt:lpstr>
      <vt:lpstr>PERMENDIKBUD No. 3 Th 2020 Ps. 15</vt:lpstr>
      <vt:lpstr> Hak Belajar 3 Semester diluar PS</vt:lpstr>
      <vt:lpstr> Hak Belajar 3 Semester diluar PS</vt:lpstr>
      <vt:lpstr> Hak Belajar 3 Semester diluar PS</vt:lpstr>
      <vt:lpstr> Hak Belajar 3 Semester diluar PS</vt:lpstr>
      <vt:lpstr> Hak Belajar 3 Semester diluar PS</vt:lpstr>
      <vt:lpstr>Permendikbud No.3 tahun 2020</vt:lpstr>
      <vt:lpstr>PERATURAN REKTOR NO 31</vt:lpstr>
      <vt:lpstr>Design Kurikulum S1 Kampus Merdeka</vt:lpstr>
      <vt:lpstr>Design Kurikulum S1 Kampus Merdeka</vt:lpstr>
      <vt:lpstr>Design Kurikulum S1 Kampus Merdeka</vt:lpstr>
      <vt:lpstr>STRUKTUR MATA KULIAH</vt:lpstr>
      <vt:lpstr>PowerPoint Presentation</vt:lpstr>
      <vt:lpstr>Target kinerja tahun 2021- Permendikbud no. 754/p/2020 </vt:lpstr>
      <vt:lpstr>Target kinerja tahun 2021- Permendikbud no. 754/p/2020 </vt:lpstr>
      <vt:lpstr>PowerPoint Presentation</vt:lpstr>
      <vt:lpstr>UNGGULAN MERDEKA BELAJAR</vt:lpstr>
      <vt:lpstr>SO</vt:lpstr>
      <vt:lpstr>MM</vt:lpstr>
      <vt:lpstr>KELENGKAPAN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Merdeka Belajar Kampus Merdeka  Design Kurikulum</dc:title>
  <dc:creator>User</dc:creator>
  <cp:lastModifiedBy>User</cp:lastModifiedBy>
  <cp:revision>8</cp:revision>
  <dcterms:created xsi:type="dcterms:W3CDTF">2020-09-15T02:34:50Z</dcterms:created>
  <dcterms:modified xsi:type="dcterms:W3CDTF">2021-03-22T06:43:57Z</dcterms:modified>
</cp:coreProperties>
</file>