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C3CB11A4-FD83-4F40-AE75-622B2D793AAF}">
  <a:tblStyle styleId="{C3CB11A4-FD83-4F40-AE75-622B2D793AA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25" Type="http://schemas.openxmlformats.org/officeDocument/2006/relationships/slide" Target="slides/slide19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ge665c00c02_0_17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6" name="Google Shape;176;ge665c00c02_0_17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ge665c00c02_0_19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4" name="Google Shape;184;ge665c00c02_0_19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e665c00c02_0_19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2" name="Google Shape;192;ge665c00c02_0_19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ge665c00c02_0_2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0" name="Google Shape;200;ge665c00c02_0_2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ge665c00c02_0_2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9" name="Google Shape;209;ge665c00c02_0_2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ge665c00c02_0_23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8" name="Google Shape;218;ge665c00c02_0_2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ge665c00c02_0_24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7" name="Google Shape;227;ge665c00c02_0_2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ge665c00c02_0_25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6" name="Google Shape;236;ge665c00c02_0_2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ge665c00c02_0_27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5" name="Google Shape;245;ge665c00c02_0_27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ge665c00c02_0_28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4" name="Google Shape;254;ge665c00c02_0_28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e665c00c02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e665c00c02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e665c00c02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e665c00c02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e665c00c02_0_5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e665c00c02_0_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e665c00c02_0_7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e665c00c02_0_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e665c00c02_0_9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e665c00c02_0_9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e665c00c02_0_1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e665c00c02_0_1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e665c00c02_0_1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ge665c00c02_0_1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e665c00c02_0_14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Google Shape;163;ge665c00c02_0_1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12017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200"/>
              <a:t>PENALARAN HUKUM PUTUSAN PERKARA </a:t>
            </a:r>
            <a:endParaRPr sz="32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200"/>
              <a:t>PERBUATAN MELAWAN HUKUM DI BIDANG EKONOMI SYARIAH</a:t>
            </a:r>
            <a:endParaRPr sz="3200"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32913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/>
              <a:t>Abdullah Tri Wahyudi</a:t>
            </a:r>
            <a:endParaRPr sz="2500"/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997099" y="-6825"/>
            <a:ext cx="1138725" cy="1133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Google Shape;57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-27800" y="-66775"/>
            <a:ext cx="1391275" cy="1392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8" name="Google Shape;178;p2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347850" y="0"/>
            <a:ext cx="796144" cy="792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9" name="Google Shape;179;p22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0" y="0"/>
            <a:ext cx="932325" cy="933374"/>
          </a:xfrm>
          <a:prstGeom prst="rect">
            <a:avLst/>
          </a:prstGeom>
          <a:noFill/>
          <a:ln>
            <a:noFill/>
          </a:ln>
        </p:spPr>
      </p:pic>
      <p:sp>
        <p:nvSpPr>
          <p:cNvPr id="180" name="Google Shape;180;p22"/>
          <p:cNvSpPr txBox="1"/>
          <p:nvPr/>
        </p:nvSpPr>
        <p:spPr>
          <a:xfrm>
            <a:off x="1375400" y="550200"/>
            <a:ext cx="6387300" cy="985200"/>
          </a:xfrm>
          <a:prstGeom prst="rect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/>
              <a:t>DASAR PERTIMBANGAN HUKUM</a:t>
            </a:r>
            <a:endParaRPr sz="26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/>
              <a:t>PENGADILAN AGAMA</a:t>
            </a:r>
            <a:endParaRPr sz="2600"/>
          </a:p>
        </p:txBody>
      </p:sp>
      <p:sp>
        <p:nvSpPr>
          <p:cNvPr id="181" name="Google Shape;181;p22"/>
          <p:cNvSpPr txBox="1"/>
          <p:nvPr/>
        </p:nvSpPr>
        <p:spPr>
          <a:xfrm>
            <a:off x="392875" y="1669325"/>
            <a:ext cx="8311500" cy="3401700"/>
          </a:xfrm>
          <a:prstGeom prst="rect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</a:rPr>
              <a:t>Doktrin atau ilmu pengetahuan - M. Yahya Harahap - </a:t>
            </a:r>
            <a:r>
              <a:rPr i="1" lang="en" sz="1900">
                <a:solidFill>
                  <a:schemeClr val="dk1"/>
                </a:solidFill>
              </a:rPr>
              <a:t>substantierings theori </a:t>
            </a:r>
            <a:r>
              <a:rPr lang="en" sz="1900">
                <a:solidFill>
                  <a:schemeClr val="dk1"/>
                </a:solidFill>
              </a:rPr>
              <a:t>dan </a:t>
            </a:r>
            <a:r>
              <a:rPr i="1" lang="en" sz="1900">
                <a:solidFill>
                  <a:schemeClr val="dk1"/>
                </a:solidFill>
              </a:rPr>
              <a:t>individualisering theori.</a:t>
            </a:r>
            <a:r>
              <a:rPr lang="en" sz="1900">
                <a:solidFill>
                  <a:schemeClr val="dk1"/>
                </a:solidFill>
              </a:rPr>
              <a:t> </a:t>
            </a:r>
            <a:endParaRPr sz="1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900">
                <a:solidFill>
                  <a:schemeClr val="dk1"/>
                </a:solidFill>
              </a:rPr>
              <a:t>Substantierings theori </a:t>
            </a:r>
            <a:r>
              <a:rPr lang="en" sz="1900">
                <a:solidFill>
                  <a:schemeClr val="dk1"/>
                </a:solidFill>
              </a:rPr>
              <a:t>menyatakan bahwa pembuatan posita gugatan tidak saja memuat peristiwa hukum yang menjadi dasar gugatan melainkan juga harus memuat fakta-fakta yang mendahului peristiwa hukum sebagai penyebab yang menimbulkan peristiwa hukum tersebut.</a:t>
            </a:r>
            <a:endParaRPr sz="1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900">
                <a:solidFill>
                  <a:schemeClr val="dk1"/>
                </a:solidFill>
              </a:rPr>
              <a:t>Individualisering theori </a:t>
            </a:r>
            <a:r>
              <a:rPr lang="en" sz="1900">
                <a:solidFill>
                  <a:schemeClr val="dk1"/>
                </a:solidFill>
              </a:rPr>
              <a:t>mengajarkan bahwa posita gugatan yang berupa peristiwa atau kejadian hukum harus jelas memperlihatkan adanya hubungan hukum yang menjadi dasar tuntutan.</a:t>
            </a:r>
            <a:endParaRPr sz="19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6" name="Google Shape;186;p2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347850" y="0"/>
            <a:ext cx="796144" cy="792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7" name="Google Shape;187;p2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0" y="0"/>
            <a:ext cx="932325" cy="933374"/>
          </a:xfrm>
          <a:prstGeom prst="rect">
            <a:avLst/>
          </a:prstGeom>
          <a:noFill/>
          <a:ln>
            <a:noFill/>
          </a:ln>
        </p:spPr>
      </p:pic>
      <p:sp>
        <p:nvSpPr>
          <p:cNvPr id="188" name="Google Shape;188;p23"/>
          <p:cNvSpPr txBox="1"/>
          <p:nvPr/>
        </p:nvSpPr>
        <p:spPr>
          <a:xfrm>
            <a:off x="1375400" y="550200"/>
            <a:ext cx="6387300" cy="985200"/>
          </a:xfrm>
          <a:prstGeom prst="rect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/>
              <a:t>DASAR PERTIMBANGAN HUKUM</a:t>
            </a:r>
            <a:endParaRPr sz="26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/>
              <a:t>PENGADILAN TINGGI AGAMA</a:t>
            </a:r>
            <a:endParaRPr sz="2600"/>
          </a:p>
        </p:txBody>
      </p:sp>
      <p:sp>
        <p:nvSpPr>
          <p:cNvPr id="189" name="Google Shape;189;p23"/>
          <p:cNvSpPr txBox="1"/>
          <p:nvPr/>
        </p:nvSpPr>
        <p:spPr>
          <a:xfrm>
            <a:off x="392875" y="1669325"/>
            <a:ext cx="8311500" cy="3401700"/>
          </a:xfrm>
          <a:prstGeom prst="rect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AutoNum type="arabicPeriod"/>
            </a:pPr>
            <a:r>
              <a:rPr lang="en" sz="1900">
                <a:solidFill>
                  <a:schemeClr val="dk1"/>
                </a:solidFill>
              </a:rPr>
              <a:t>Pasal 1 angka 10 dan Pasal 15 ayat (3) Permenkop dan UMKM Nomor 16/Per/M/KUKM/IX/2015, </a:t>
            </a:r>
            <a:endParaRPr sz="1900">
              <a:solidFill>
                <a:schemeClr val="dk1"/>
              </a:solidFill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AutoNum type="arabicPeriod"/>
            </a:pPr>
            <a:r>
              <a:rPr lang="en" sz="1900">
                <a:solidFill>
                  <a:schemeClr val="dk1"/>
                </a:solidFill>
              </a:rPr>
              <a:t>UU Nomor 25 Tahun 1992 Tentang Perkoperasian, </a:t>
            </a:r>
            <a:endParaRPr sz="1900">
              <a:solidFill>
                <a:schemeClr val="dk1"/>
              </a:solidFill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AutoNum type="arabicPeriod"/>
            </a:pPr>
            <a:r>
              <a:rPr lang="en" sz="1900">
                <a:solidFill>
                  <a:schemeClr val="dk1"/>
                </a:solidFill>
              </a:rPr>
              <a:t>Pasal 60 ayat (4) UU Nomor 17 Tahun 2012 tentang Perkoperasian, </a:t>
            </a:r>
            <a:endParaRPr sz="1900">
              <a:solidFill>
                <a:schemeClr val="dk1"/>
              </a:solidFill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AutoNum type="arabicPeriod"/>
            </a:pPr>
            <a:r>
              <a:rPr lang="en" sz="1900">
                <a:solidFill>
                  <a:schemeClr val="dk1"/>
                </a:solidFill>
              </a:rPr>
              <a:t>Pasal 49 UU No. 7 Tahun 1987 sebagaimana telah diubah dengan UU No. 3 Tahun 2006 dan telah diubah dengan UU No. 50 Tahun 2009. </a:t>
            </a:r>
            <a:endParaRPr sz="1900">
              <a:solidFill>
                <a:schemeClr val="dk1"/>
              </a:solidFill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AutoNum type="arabicPeriod"/>
            </a:pPr>
            <a:r>
              <a:rPr lang="en" sz="1900">
                <a:solidFill>
                  <a:schemeClr val="dk1"/>
                </a:solidFill>
              </a:rPr>
              <a:t>Anggaran Dasar KJKS Syariah Khodijah - Pasal 34 ayat (1) Anggaran Dasar (Perubahan Tahun 2010).</a:t>
            </a:r>
            <a:endParaRPr sz="1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4" name="Google Shape;194;p24"/>
          <p:cNvGraphicFramePr/>
          <p:nvPr/>
        </p:nvGraphicFramePr>
        <p:xfrm>
          <a:off x="215975" y="15312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{C3CB11A4-FD83-4F40-AE75-622B2D793AAF}</a:tableStyleId>
              </a:tblPr>
              <a:tblGrid>
                <a:gridCol w="1458450"/>
                <a:gridCol w="1506750"/>
                <a:gridCol w="1494650"/>
                <a:gridCol w="1555050"/>
                <a:gridCol w="2726225"/>
              </a:tblGrid>
              <a:tr h="396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PERATURAN PER-UU-AN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PUTUSAN PENGADILAN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FATWA 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DSN MUI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KEPUTUSAN KOPERASI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AKAD PEMBIAYAAN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UU No. 7 Tahun 1989.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UU No. 3 Tahun 2006.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UU No. 21 Tahun 2008 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Putusan MK No. 93/OUU-X/2012 </a:t>
                      </a:r>
                      <a:endParaRPr sz="12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Putusan PN Klaten No. 186/Pid.B/PN.Kln </a:t>
                      </a:r>
                      <a:endParaRPr sz="12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Fatwa DSN MUI No. 14/DSN-MUI/IX/2000.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Fatwa DSN MUI No. 15/DSN-MMUI/IX/2000.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SK Pengurus KSU Syariah Khodijah No. 1/S.KP/KSU-SK/VIII/2003 tanggal 4 Agustus 2003. </a:t>
                      </a:r>
                      <a:endParaRPr sz="13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SK Pengurus KSU Syariah Khodijah No.  105/KJKS-SK/X/2014 tanggal 6 Oktober 2014</a:t>
                      </a:r>
                      <a:endParaRPr sz="13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Akad pembiayaan Nomor 150-56.</a:t>
                      </a:r>
                      <a:endParaRPr sz="13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Akad pembiayaan Nomor 600-56.</a:t>
                      </a:r>
                      <a:endParaRPr sz="13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Akad pembiayaan Nomor 150-056.</a:t>
                      </a:r>
                      <a:endParaRPr sz="13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Akad pembiayaan Nomor 150-332</a:t>
                      </a:r>
                      <a:endParaRPr sz="13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Akad pembiayaan Nomor 4890.</a:t>
                      </a:r>
                      <a:endParaRPr sz="13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Akad pembiayaan Nomor 4891.</a:t>
                      </a:r>
                      <a:endParaRPr sz="13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Akad pembiayaan Nomor 4899.</a:t>
                      </a:r>
                      <a:endParaRPr sz="13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Akad pembiayaan Nomor 1.11.01554.</a:t>
                      </a:r>
                      <a:endParaRPr sz="13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Akad pembiayaan Nomor 1.11.01554.</a:t>
                      </a:r>
                      <a:endParaRPr sz="13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00"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pic>
        <p:nvPicPr>
          <p:cNvPr id="195" name="Google Shape;195;p2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347850" y="0"/>
            <a:ext cx="796144" cy="792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6" name="Google Shape;196;p2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0" y="0"/>
            <a:ext cx="932325" cy="933374"/>
          </a:xfrm>
          <a:prstGeom prst="rect">
            <a:avLst/>
          </a:prstGeom>
          <a:noFill/>
          <a:ln>
            <a:noFill/>
          </a:ln>
        </p:spPr>
      </p:pic>
      <p:sp>
        <p:nvSpPr>
          <p:cNvPr id="197" name="Google Shape;197;p24"/>
          <p:cNvSpPr txBox="1"/>
          <p:nvPr/>
        </p:nvSpPr>
        <p:spPr>
          <a:xfrm>
            <a:off x="1375400" y="397800"/>
            <a:ext cx="6387300" cy="985200"/>
          </a:xfrm>
          <a:prstGeom prst="rect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/>
              <a:t>DASAR PERTIMBANGAN HUKUM</a:t>
            </a:r>
            <a:endParaRPr sz="26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/>
              <a:t>MAHKAMAH AGUNG</a:t>
            </a:r>
            <a:endParaRPr sz="26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2" name="Google Shape;202;p2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347850" y="0"/>
            <a:ext cx="796144" cy="792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3" name="Google Shape;203;p2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0" y="0"/>
            <a:ext cx="932325" cy="933374"/>
          </a:xfrm>
          <a:prstGeom prst="rect">
            <a:avLst/>
          </a:prstGeom>
          <a:noFill/>
          <a:ln>
            <a:noFill/>
          </a:ln>
        </p:spPr>
      </p:pic>
      <p:sp>
        <p:nvSpPr>
          <p:cNvPr id="204" name="Google Shape;204;p25"/>
          <p:cNvSpPr txBox="1"/>
          <p:nvPr/>
        </p:nvSpPr>
        <p:spPr>
          <a:xfrm>
            <a:off x="1375400" y="397800"/>
            <a:ext cx="6387300" cy="985200"/>
          </a:xfrm>
          <a:prstGeom prst="rect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/>
              <a:t>PENALARAN HUKUM</a:t>
            </a:r>
            <a:endParaRPr sz="26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/>
              <a:t>HAKIM PA</a:t>
            </a:r>
            <a:endParaRPr sz="2600"/>
          </a:p>
        </p:txBody>
      </p:sp>
      <p:graphicFrame>
        <p:nvGraphicFramePr>
          <p:cNvPr id="205" name="Google Shape;205;p25"/>
          <p:cNvGraphicFramePr/>
          <p:nvPr/>
        </p:nvGraphicFramePr>
        <p:xfrm>
          <a:off x="331100" y="20002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{C3CB11A4-FD83-4F40-AE75-622B2D793AAF}</a:tableStyleId>
              </a:tblPr>
              <a:tblGrid>
                <a:gridCol w="2196400"/>
                <a:gridCol w="6403775"/>
              </a:tblGrid>
              <a:tr h="10515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900"/>
                        <a:t>Premis mayor</a:t>
                      </a:r>
                      <a:endParaRPr sz="19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900"/>
                        <a:t>Posita gugatan harus jelas memperlihatkan adanya hubungan hukum yang menjadi dasar tuntutan (individualisering theori).</a:t>
                      </a:r>
                      <a:endParaRPr sz="1900"/>
                    </a:p>
                  </a:txBody>
                  <a:tcPr marT="91425" marB="91425" marR="91425" marL="91425"/>
                </a:tc>
              </a:tr>
              <a:tr h="10515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900"/>
                        <a:t>Premis minor</a:t>
                      </a:r>
                      <a:endParaRPr sz="19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900"/>
                        <a:t>Dalam gugatan penggugat tidak jelas menguraikan adanya hubungan hukum antara Penggugat dan Para Tergugat.</a:t>
                      </a:r>
                      <a:endParaRPr sz="1900"/>
                    </a:p>
                  </a:txBody>
                  <a:tcPr marT="91425" marB="91425" marR="91425" marL="91425"/>
                </a:tc>
              </a:tr>
              <a:tr h="7619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900"/>
                        <a:t>Konklusi</a:t>
                      </a:r>
                      <a:endParaRPr sz="19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900"/>
                        <a:t>Gugatan tidak jelas/kabur &gt;&gt; Gugatan dinyatakan tidak dapat diterima</a:t>
                      </a:r>
                      <a:endParaRPr sz="1900"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206" name="Google Shape;206;p25"/>
          <p:cNvSpPr txBox="1"/>
          <p:nvPr/>
        </p:nvSpPr>
        <p:spPr>
          <a:xfrm>
            <a:off x="372375" y="1488700"/>
            <a:ext cx="6938400" cy="47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/>
              <a:t>Jenis Penalaran Hukum Deduktif</a:t>
            </a:r>
            <a:endParaRPr sz="19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1" name="Google Shape;211;p2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347850" y="0"/>
            <a:ext cx="796144" cy="792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2" name="Google Shape;212;p2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0" y="0"/>
            <a:ext cx="932325" cy="933374"/>
          </a:xfrm>
          <a:prstGeom prst="rect">
            <a:avLst/>
          </a:prstGeom>
          <a:noFill/>
          <a:ln>
            <a:noFill/>
          </a:ln>
        </p:spPr>
      </p:pic>
      <p:sp>
        <p:nvSpPr>
          <p:cNvPr id="213" name="Google Shape;213;p26"/>
          <p:cNvSpPr txBox="1"/>
          <p:nvPr/>
        </p:nvSpPr>
        <p:spPr>
          <a:xfrm>
            <a:off x="1375400" y="245400"/>
            <a:ext cx="6387300" cy="985200"/>
          </a:xfrm>
          <a:prstGeom prst="rect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/>
              <a:t>PENALARAN HUKUM</a:t>
            </a:r>
            <a:endParaRPr sz="26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/>
              <a:t>HAKIM PTA</a:t>
            </a:r>
            <a:endParaRPr sz="2600"/>
          </a:p>
        </p:txBody>
      </p:sp>
      <p:graphicFrame>
        <p:nvGraphicFramePr>
          <p:cNvPr id="214" name="Google Shape;214;p26"/>
          <p:cNvGraphicFramePr/>
          <p:nvPr/>
        </p:nvGraphicFramePr>
        <p:xfrm>
          <a:off x="331100" y="21526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{C3CB11A4-FD83-4F40-AE75-622B2D793AAF}</a:tableStyleId>
              </a:tblPr>
              <a:tblGrid>
                <a:gridCol w="2196400"/>
                <a:gridCol w="6403775"/>
              </a:tblGrid>
              <a:tr h="10515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900"/>
                        <a:t>Premis mayor</a:t>
                      </a:r>
                      <a:endParaRPr sz="19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900"/>
                        <a:t>Manajer yang melakukan kesalahan digugat ke peradilan umum</a:t>
                      </a:r>
                      <a:endParaRPr sz="1900"/>
                    </a:p>
                  </a:txBody>
                  <a:tcPr marT="91425" marB="91425" marR="91425" marL="91425"/>
                </a:tc>
              </a:tr>
              <a:tr h="10515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900"/>
                        <a:t>Premis minor</a:t>
                      </a:r>
                      <a:endParaRPr sz="19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900"/>
                        <a:t>Manajer melakukan kesalahan berupa membuat pembiayaan fiktif dalam mengelola koperasi</a:t>
                      </a:r>
                      <a:endParaRPr sz="1900"/>
                    </a:p>
                  </a:txBody>
                  <a:tcPr marT="91425" marB="91425" marR="91425" marL="91425"/>
                </a:tc>
              </a:tr>
              <a:tr h="7619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900"/>
                        <a:t>Konklusi</a:t>
                      </a:r>
                      <a:endParaRPr sz="19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900"/>
                        <a:t>Peradlan  Umum yang berwenang mengadili gugatan koperasi</a:t>
                      </a:r>
                      <a:endParaRPr sz="1900"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215" name="Google Shape;215;p26"/>
          <p:cNvSpPr txBox="1"/>
          <p:nvPr/>
        </p:nvSpPr>
        <p:spPr>
          <a:xfrm>
            <a:off x="372375" y="1336300"/>
            <a:ext cx="6938400" cy="76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/>
              <a:t>Jenis Penalaran Hukum Deduktif dalam 2 Tahapan</a:t>
            </a:r>
            <a:endParaRPr sz="19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/>
              <a:t>Tahap 1</a:t>
            </a:r>
            <a:endParaRPr sz="19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0" name="Google Shape;220;p2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347850" y="0"/>
            <a:ext cx="796144" cy="792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21" name="Google Shape;221;p2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0" y="0"/>
            <a:ext cx="932325" cy="933374"/>
          </a:xfrm>
          <a:prstGeom prst="rect">
            <a:avLst/>
          </a:prstGeom>
          <a:noFill/>
          <a:ln>
            <a:noFill/>
          </a:ln>
        </p:spPr>
      </p:pic>
      <p:sp>
        <p:nvSpPr>
          <p:cNvPr id="222" name="Google Shape;222;p27"/>
          <p:cNvSpPr txBox="1"/>
          <p:nvPr/>
        </p:nvSpPr>
        <p:spPr>
          <a:xfrm>
            <a:off x="1375400" y="245400"/>
            <a:ext cx="6387300" cy="985200"/>
          </a:xfrm>
          <a:prstGeom prst="rect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/>
              <a:t>PENALARAN HUKUM</a:t>
            </a:r>
            <a:endParaRPr sz="26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/>
              <a:t>HAKIM PTA</a:t>
            </a:r>
            <a:endParaRPr sz="2600"/>
          </a:p>
        </p:txBody>
      </p:sp>
      <p:graphicFrame>
        <p:nvGraphicFramePr>
          <p:cNvPr id="223" name="Google Shape;223;p27"/>
          <p:cNvGraphicFramePr/>
          <p:nvPr/>
        </p:nvGraphicFramePr>
        <p:xfrm>
          <a:off x="331100" y="21526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{C3CB11A4-FD83-4F40-AE75-622B2D793AAF}</a:tableStyleId>
              </a:tblPr>
              <a:tblGrid>
                <a:gridCol w="2196400"/>
                <a:gridCol w="6403775"/>
              </a:tblGrid>
              <a:tr h="10515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900"/>
                        <a:t>Premis mayor</a:t>
                      </a:r>
                      <a:endParaRPr sz="19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900"/>
                        <a:t>PA berwenang mengadili perkara ekonomi syariah</a:t>
                      </a:r>
                      <a:endParaRPr sz="1900"/>
                    </a:p>
                  </a:txBody>
                  <a:tcPr marT="91425" marB="91425" marR="91425" marL="91425"/>
                </a:tc>
              </a:tr>
              <a:tr h="10515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900"/>
                        <a:t>Premis minor</a:t>
                      </a:r>
                      <a:endParaRPr sz="19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900"/>
                        <a:t>Manajer koperasi melakukan pembiayaan fiktif bukan merupakan sengketa ekonomi syariah</a:t>
                      </a:r>
                      <a:endParaRPr sz="1900"/>
                    </a:p>
                  </a:txBody>
                  <a:tcPr marT="91425" marB="91425" marR="91425" marL="91425"/>
                </a:tc>
              </a:tr>
              <a:tr h="7619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900"/>
                        <a:t>Konklusi</a:t>
                      </a:r>
                      <a:endParaRPr sz="19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900"/>
                        <a:t>PA tidak berwenang mengadili gugatan koperasi</a:t>
                      </a:r>
                      <a:endParaRPr sz="1900"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224" name="Google Shape;224;p27"/>
          <p:cNvSpPr txBox="1"/>
          <p:nvPr/>
        </p:nvSpPr>
        <p:spPr>
          <a:xfrm>
            <a:off x="372375" y="1336300"/>
            <a:ext cx="6938400" cy="76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/>
              <a:t>Jenis Penalaran Hukum Deduktif dalam 2 Tahapan</a:t>
            </a:r>
            <a:endParaRPr sz="19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/>
              <a:t>Tahap 2</a:t>
            </a:r>
            <a:endParaRPr sz="19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9" name="Google Shape;229;p2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347850" y="0"/>
            <a:ext cx="796144" cy="792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30" name="Google Shape;230;p2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0" y="0"/>
            <a:ext cx="932325" cy="933374"/>
          </a:xfrm>
          <a:prstGeom prst="rect">
            <a:avLst/>
          </a:prstGeom>
          <a:noFill/>
          <a:ln>
            <a:noFill/>
          </a:ln>
        </p:spPr>
      </p:pic>
      <p:sp>
        <p:nvSpPr>
          <p:cNvPr id="231" name="Google Shape;231;p28"/>
          <p:cNvSpPr txBox="1"/>
          <p:nvPr/>
        </p:nvSpPr>
        <p:spPr>
          <a:xfrm>
            <a:off x="1375400" y="245400"/>
            <a:ext cx="6387300" cy="985200"/>
          </a:xfrm>
          <a:prstGeom prst="rect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/>
              <a:t>PENALARAN HUKUM</a:t>
            </a:r>
            <a:endParaRPr sz="26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/>
              <a:t>HAKIM </a:t>
            </a:r>
            <a:r>
              <a:rPr lang="en" sz="2600"/>
              <a:t>PTA (</a:t>
            </a:r>
            <a:r>
              <a:rPr i="1" lang="en" sz="2600"/>
              <a:t>DISENTING OPINION</a:t>
            </a:r>
            <a:r>
              <a:rPr lang="en" sz="2600"/>
              <a:t>)</a:t>
            </a:r>
            <a:endParaRPr sz="2600"/>
          </a:p>
        </p:txBody>
      </p:sp>
      <p:graphicFrame>
        <p:nvGraphicFramePr>
          <p:cNvPr id="232" name="Google Shape;232;p28"/>
          <p:cNvGraphicFramePr/>
          <p:nvPr/>
        </p:nvGraphicFramePr>
        <p:xfrm>
          <a:off x="331100" y="20002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{C3CB11A4-FD83-4F40-AE75-622B2D793AAF}</a:tableStyleId>
              </a:tblPr>
              <a:tblGrid>
                <a:gridCol w="2196400"/>
                <a:gridCol w="6403775"/>
              </a:tblGrid>
              <a:tr h="7865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900"/>
                        <a:t>Premis mayor</a:t>
                      </a:r>
                      <a:endParaRPr sz="19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900"/>
                        <a:t>PA berwenang mengadili perkara ekonomi syariah</a:t>
                      </a:r>
                      <a:endParaRPr sz="1900"/>
                    </a:p>
                  </a:txBody>
                  <a:tcPr marT="91425" marB="91425" marR="91425" marL="91425"/>
                </a:tc>
              </a:tr>
              <a:tr h="7262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900"/>
                        <a:t>Premis minor</a:t>
                      </a:r>
                      <a:endParaRPr sz="19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900"/>
                        <a:t>Manajer koperasi syariah melakukan pembiayaan fiktif </a:t>
                      </a:r>
                      <a:endParaRPr sz="1900"/>
                    </a:p>
                  </a:txBody>
                  <a:tcPr marT="91425" marB="91425" marR="91425" marL="91425"/>
                </a:tc>
              </a:tr>
              <a:tr h="7619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900"/>
                        <a:t>Konklusi</a:t>
                      </a:r>
                      <a:endParaRPr sz="19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900"/>
                        <a:t>Perbuatan manajer koperasi syariah melakukan pembiayaan fiktif termasuk dalam lingkup perkara ekonomi syariah sehingga PA berwenang mengadili perkara </a:t>
                      </a:r>
                      <a:endParaRPr sz="1900"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233" name="Google Shape;233;p28"/>
          <p:cNvSpPr txBox="1"/>
          <p:nvPr/>
        </p:nvSpPr>
        <p:spPr>
          <a:xfrm>
            <a:off x="372375" y="1336300"/>
            <a:ext cx="6938400" cy="47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/>
              <a:t>Jenis Penalaran Hukum Deduktif </a:t>
            </a:r>
            <a:endParaRPr sz="19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8" name="Google Shape;238;p2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347850" y="0"/>
            <a:ext cx="796144" cy="792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39" name="Google Shape;239;p2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0" y="0"/>
            <a:ext cx="932325" cy="933374"/>
          </a:xfrm>
          <a:prstGeom prst="rect">
            <a:avLst/>
          </a:prstGeom>
          <a:noFill/>
          <a:ln>
            <a:noFill/>
          </a:ln>
        </p:spPr>
      </p:pic>
      <p:sp>
        <p:nvSpPr>
          <p:cNvPr id="240" name="Google Shape;240;p29"/>
          <p:cNvSpPr txBox="1"/>
          <p:nvPr/>
        </p:nvSpPr>
        <p:spPr>
          <a:xfrm>
            <a:off x="1375400" y="93000"/>
            <a:ext cx="6387300" cy="1323600"/>
          </a:xfrm>
          <a:prstGeom prst="rect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/>
              <a:t>PENALARAN HUKUM</a:t>
            </a:r>
            <a:endParaRPr sz="26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/>
              <a:t>HAKIM </a:t>
            </a:r>
            <a:r>
              <a:rPr lang="en" sz="2600"/>
              <a:t>MAHKAMAH AGUNG</a:t>
            </a:r>
            <a:endParaRPr sz="26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/>
              <a:t>(KEWENANGAN MENGADILI)</a:t>
            </a:r>
            <a:endParaRPr sz="2200"/>
          </a:p>
        </p:txBody>
      </p:sp>
      <p:graphicFrame>
        <p:nvGraphicFramePr>
          <p:cNvPr id="241" name="Google Shape;241;p29"/>
          <p:cNvGraphicFramePr/>
          <p:nvPr/>
        </p:nvGraphicFramePr>
        <p:xfrm>
          <a:off x="331100" y="20002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{C3CB11A4-FD83-4F40-AE75-622B2D793AAF}</a:tableStyleId>
              </a:tblPr>
              <a:tblGrid>
                <a:gridCol w="2196400"/>
                <a:gridCol w="6403775"/>
              </a:tblGrid>
              <a:tr h="7865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900"/>
                        <a:t>Premis mayor</a:t>
                      </a:r>
                      <a:endParaRPr sz="19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900"/>
                        <a:t>Lembaga Keuangan Syariah merupakan subjek hukum ekonomi syariah dalam kegiatan, usaha, dan operasional koperasi syariah tunduk pada prinsip-prinsip syariah </a:t>
                      </a:r>
                      <a:endParaRPr sz="1900"/>
                    </a:p>
                  </a:txBody>
                  <a:tcPr marT="91425" marB="91425" marR="91425" marL="91425"/>
                </a:tc>
              </a:tr>
              <a:tr h="7262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900"/>
                        <a:t>Premis minor</a:t>
                      </a:r>
                      <a:endParaRPr sz="19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900"/>
                        <a:t>Manajer koperasi syariah membuat pembiayaan fiktif </a:t>
                      </a:r>
                      <a:endParaRPr sz="1900"/>
                    </a:p>
                  </a:txBody>
                  <a:tcPr marT="91425" marB="91425" marR="91425" marL="91425"/>
                </a:tc>
              </a:tr>
              <a:tr h="7619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900"/>
                        <a:t>Konklusi</a:t>
                      </a:r>
                      <a:endParaRPr sz="19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900"/>
                        <a:t>Perbuatan manajer koperasi syariah melakukan pembiayaan fiktif termasuk dalam lingkup perkara ekonomi syariah sehingga PA berwenang mengadili perkara </a:t>
                      </a:r>
                      <a:endParaRPr sz="1900"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242" name="Google Shape;242;p29"/>
          <p:cNvSpPr txBox="1"/>
          <p:nvPr/>
        </p:nvSpPr>
        <p:spPr>
          <a:xfrm>
            <a:off x="331100" y="1400450"/>
            <a:ext cx="6938400" cy="47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/>
              <a:t>Jenis Penalaran Hukum Deduktif </a:t>
            </a:r>
            <a:endParaRPr sz="19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7" name="Google Shape;247;p3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347850" y="0"/>
            <a:ext cx="796144" cy="792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8" name="Google Shape;248;p30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0" y="0"/>
            <a:ext cx="932325" cy="933374"/>
          </a:xfrm>
          <a:prstGeom prst="rect">
            <a:avLst/>
          </a:prstGeom>
          <a:noFill/>
          <a:ln>
            <a:noFill/>
          </a:ln>
        </p:spPr>
      </p:pic>
      <p:sp>
        <p:nvSpPr>
          <p:cNvPr id="249" name="Google Shape;249;p30"/>
          <p:cNvSpPr txBox="1"/>
          <p:nvPr/>
        </p:nvSpPr>
        <p:spPr>
          <a:xfrm>
            <a:off x="1375400" y="93000"/>
            <a:ext cx="6387300" cy="1323600"/>
          </a:xfrm>
          <a:prstGeom prst="rect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/>
              <a:t>PENALARAN HUKUM</a:t>
            </a:r>
            <a:endParaRPr sz="26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/>
              <a:t>HAKIM MAHKAMAH AGUNG</a:t>
            </a:r>
            <a:endParaRPr sz="26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/>
              <a:t>(PERBUATAN MELAWAN HUKUM)</a:t>
            </a:r>
            <a:endParaRPr sz="2200"/>
          </a:p>
        </p:txBody>
      </p:sp>
      <p:graphicFrame>
        <p:nvGraphicFramePr>
          <p:cNvPr id="250" name="Google Shape;250;p30"/>
          <p:cNvGraphicFramePr/>
          <p:nvPr/>
        </p:nvGraphicFramePr>
        <p:xfrm>
          <a:off x="331100" y="20002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{C3CB11A4-FD83-4F40-AE75-622B2D793AAF}</a:tableStyleId>
              </a:tblPr>
              <a:tblGrid>
                <a:gridCol w="2196400"/>
                <a:gridCol w="6403775"/>
              </a:tblGrid>
              <a:tr h="7865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/>
                        <a:t>Premis mayor</a:t>
                      </a:r>
                      <a:endParaRPr sz="18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/>
                        <a:t>Perbuatan melawan hukum adalah perbuatan yang melanggar peraturan perundang-undangan, kepatutan atau kesusilaan</a:t>
                      </a:r>
                      <a:endParaRPr sz="1800"/>
                    </a:p>
                  </a:txBody>
                  <a:tcPr marT="91425" marB="91425" marR="91425" marL="91425"/>
                </a:tc>
              </a:tr>
              <a:tr h="7262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/>
                        <a:t>Premis minor</a:t>
                      </a:r>
                      <a:endParaRPr sz="18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/>
                        <a:t>Manajer koperasi syariah membuat pembiayaan fiktif telah melanggar UU dan telah diputus bersalah oleh Pengadilan Negeri Klaten</a:t>
                      </a:r>
                      <a:endParaRPr sz="1800"/>
                    </a:p>
                  </a:txBody>
                  <a:tcPr marT="91425" marB="91425" marR="91425" marL="91425"/>
                </a:tc>
              </a:tr>
              <a:tr h="7619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/>
                        <a:t>Konklusi</a:t>
                      </a:r>
                      <a:endParaRPr sz="18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/>
                        <a:t>Perbuatan manajer koperasi syariah melakukan pembiayaan fiktif merupakan perbuatan melawan hukum dalam lingkup perkara ekonomi syariah</a:t>
                      </a:r>
                      <a:endParaRPr sz="1800"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251" name="Google Shape;251;p30"/>
          <p:cNvSpPr txBox="1"/>
          <p:nvPr/>
        </p:nvSpPr>
        <p:spPr>
          <a:xfrm>
            <a:off x="331100" y="1400450"/>
            <a:ext cx="6938400" cy="47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/>
              <a:t>Jenis Penalaran Hukum Deduktif </a:t>
            </a:r>
            <a:endParaRPr sz="190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" name="Google Shape;256;p3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347850" y="0"/>
            <a:ext cx="796144" cy="792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57" name="Google Shape;257;p31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0" y="0"/>
            <a:ext cx="932325" cy="933374"/>
          </a:xfrm>
          <a:prstGeom prst="rect">
            <a:avLst/>
          </a:prstGeom>
          <a:noFill/>
          <a:ln>
            <a:noFill/>
          </a:ln>
        </p:spPr>
      </p:pic>
      <p:sp>
        <p:nvSpPr>
          <p:cNvPr id="258" name="Google Shape;258;p31"/>
          <p:cNvSpPr txBox="1"/>
          <p:nvPr/>
        </p:nvSpPr>
        <p:spPr>
          <a:xfrm>
            <a:off x="1378350" y="2152800"/>
            <a:ext cx="6387300" cy="985200"/>
          </a:xfrm>
          <a:prstGeom prst="rect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/>
              <a:t>SEKIAN</a:t>
            </a:r>
            <a:endParaRPr sz="26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/>
              <a:t>TERIMAKASIH</a:t>
            </a:r>
            <a:endParaRPr sz="26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/>
        </p:nvSpPr>
        <p:spPr>
          <a:xfrm>
            <a:off x="3336525" y="2717875"/>
            <a:ext cx="2378700" cy="615600"/>
          </a:xfrm>
          <a:prstGeom prst="rect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RUANG LINGKUP 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HUKUM PERDATA</a:t>
            </a:r>
            <a:endParaRPr/>
          </a:p>
        </p:txBody>
      </p:sp>
      <p:pic>
        <p:nvPicPr>
          <p:cNvPr id="63" name="Google Shape;63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347850" y="0"/>
            <a:ext cx="796144" cy="792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0" y="0"/>
            <a:ext cx="932325" cy="933374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4"/>
          <p:cNvSpPr txBox="1"/>
          <p:nvPr/>
        </p:nvSpPr>
        <p:spPr>
          <a:xfrm>
            <a:off x="3331150" y="332850"/>
            <a:ext cx="2378700" cy="831300"/>
          </a:xfrm>
          <a:prstGeom prst="rect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PENGERTIAN PERBUATAN 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MELAWAN HUKUM</a:t>
            </a:r>
            <a:endParaRPr/>
          </a:p>
        </p:txBody>
      </p:sp>
      <p:sp>
        <p:nvSpPr>
          <p:cNvPr id="66" name="Google Shape;66;p14"/>
          <p:cNvSpPr txBox="1"/>
          <p:nvPr/>
        </p:nvSpPr>
        <p:spPr>
          <a:xfrm>
            <a:off x="6325500" y="1639800"/>
            <a:ext cx="2378700" cy="615600"/>
          </a:xfrm>
          <a:prstGeom prst="rect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MELANGGAR KESUSILAAN</a:t>
            </a:r>
            <a:endParaRPr/>
          </a:p>
        </p:txBody>
      </p:sp>
      <p:sp>
        <p:nvSpPr>
          <p:cNvPr id="67" name="Google Shape;67;p14"/>
          <p:cNvSpPr txBox="1"/>
          <p:nvPr/>
        </p:nvSpPr>
        <p:spPr>
          <a:xfrm>
            <a:off x="256275" y="3916850"/>
            <a:ext cx="8632800" cy="1046700"/>
          </a:xfrm>
          <a:prstGeom prst="rect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/>
              <a:t>APAKAH ADA PMH DALAM SENGKETA </a:t>
            </a:r>
            <a:endParaRPr sz="28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/>
              <a:t>EKONOMI SYARIAH?</a:t>
            </a:r>
            <a:endParaRPr sz="2800"/>
          </a:p>
        </p:txBody>
      </p:sp>
      <p:sp>
        <p:nvSpPr>
          <p:cNvPr id="68" name="Google Shape;68;p14"/>
          <p:cNvSpPr txBox="1"/>
          <p:nvPr/>
        </p:nvSpPr>
        <p:spPr>
          <a:xfrm>
            <a:off x="551325" y="1639800"/>
            <a:ext cx="2378700" cy="615600"/>
          </a:xfrm>
          <a:prstGeom prst="rect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MELANGGAR PERATURAN PER-UU-AN</a:t>
            </a:r>
            <a:endParaRPr/>
          </a:p>
        </p:txBody>
      </p:sp>
      <p:sp>
        <p:nvSpPr>
          <p:cNvPr id="69" name="Google Shape;69;p14"/>
          <p:cNvSpPr txBox="1"/>
          <p:nvPr/>
        </p:nvSpPr>
        <p:spPr>
          <a:xfrm>
            <a:off x="3331150" y="1639800"/>
            <a:ext cx="2378700" cy="615600"/>
          </a:xfrm>
          <a:prstGeom prst="rect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MELANGGAR KEPATUTAN</a:t>
            </a:r>
            <a:endParaRPr/>
          </a:p>
        </p:txBody>
      </p:sp>
      <p:cxnSp>
        <p:nvCxnSpPr>
          <p:cNvPr id="70" name="Google Shape;70;p14"/>
          <p:cNvCxnSpPr>
            <a:stCxn id="65" idx="2"/>
            <a:endCxn id="68" idx="0"/>
          </p:cNvCxnSpPr>
          <p:nvPr/>
        </p:nvCxnSpPr>
        <p:spPr>
          <a:xfrm flipH="1">
            <a:off x="1740700" y="1164150"/>
            <a:ext cx="2779800" cy="47580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71" name="Google Shape;71;p14"/>
          <p:cNvCxnSpPr>
            <a:stCxn id="65" idx="2"/>
            <a:endCxn id="66" idx="0"/>
          </p:cNvCxnSpPr>
          <p:nvPr/>
        </p:nvCxnSpPr>
        <p:spPr>
          <a:xfrm>
            <a:off x="4520500" y="1164150"/>
            <a:ext cx="2994300" cy="47580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72" name="Google Shape;72;p14"/>
          <p:cNvCxnSpPr>
            <a:stCxn id="65" idx="2"/>
            <a:endCxn id="69" idx="0"/>
          </p:cNvCxnSpPr>
          <p:nvPr/>
        </p:nvCxnSpPr>
        <p:spPr>
          <a:xfrm>
            <a:off x="4520500" y="1164150"/>
            <a:ext cx="0" cy="47580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73" name="Google Shape;73;p14"/>
          <p:cNvCxnSpPr>
            <a:stCxn id="68" idx="2"/>
            <a:endCxn id="62" idx="0"/>
          </p:cNvCxnSpPr>
          <p:nvPr/>
        </p:nvCxnSpPr>
        <p:spPr>
          <a:xfrm>
            <a:off x="1740675" y="2255400"/>
            <a:ext cx="2785200" cy="46260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74" name="Google Shape;74;p14"/>
          <p:cNvCxnSpPr>
            <a:stCxn id="66" idx="2"/>
            <a:endCxn id="62" idx="0"/>
          </p:cNvCxnSpPr>
          <p:nvPr/>
        </p:nvCxnSpPr>
        <p:spPr>
          <a:xfrm flipH="1">
            <a:off x="4525950" y="2255400"/>
            <a:ext cx="2988900" cy="46260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75" name="Google Shape;75;p14"/>
          <p:cNvCxnSpPr/>
          <p:nvPr/>
        </p:nvCxnSpPr>
        <p:spPr>
          <a:xfrm>
            <a:off x="4520500" y="2230950"/>
            <a:ext cx="0" cy="47580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5"/>
          <p:cNvSpPr txBox="1"/>
          <p:nvPr/>
        </p:nvSpPr>
        <p:spPr>
          <a:xfrm>
            <a:off x="3717525" y="2413075"/>
            <a:ext cx="2378700" cy="615600"/>
          </a:xfrm>
          <a:prstGeom prst="rect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WANPRESTASI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81" name="Google Shape;81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347850" y="0"/>
            <a:ext cx="796144" cy="792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2" name="Google Shape;82;p1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0" y="0"/>
            <a:ext cx="932325" cy="933374"/>
          </a:xfrm>
          <a:prstGeom prst="rect">
            <a:avLst/>
          </a:prstGeom>
          <a:noFill/>
          <a:ln>
            <a:noFill/>
          </a:ln>
        </p:spPr>
      </p:pic>
      <p:sp>
        <p:nvSpPr>
          <p:cNvPr id="83" name="Google Shape;83;p15"/>
          <p:cNvSpPr txBox="1"/>
          <p:nvPr/>
        </p:nvSpPr>
        <p:spPr>
          <a:xfrm>
            <a:off x="1508000" y="1335000"/>
            <a:ext cx="2378700" cy="615600"/>
          </a:xfrm>
          <a:prstGeom prst="rect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PERBUATAN 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MELAWAN HUKUM</a:t>
            </a:r>
            <a:endParaRPr/>
          </a:p>
        </p:txBody>
      </p:sp>
      <p:sp>
        <p:nvSpPr>
          <p:cNvPr id="84" name="Google Shape;84;p15"/>
          <p:cNvSpPr txBox="1"/>
          <p:nvPr/>
        </p:nvSpPr>
        <p:spPr>
          <a:xfrm>
            <a:off x="4973225" y="1335000"/>
            <a:ext cx="2378700" cy="615600"/>
          </a:xfrm>
          <a:prstGeom prst="rect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KEWENANGAN PERADILAN UMUM</a:t>
            </a:r>
            <a:endParaRPr/>
          </a:p>
        </p:txBody>
      </p:sp>
      <p:sp>
        <p:nvSpPr>
          <p:cNvPr id="85" name="Google Shape;85;p15"/>
          <p:cNvSpPr txBox="1"/>
          <p:nvPr/>
        </p:nvSpPr>
        <p:spPr>
          <a:xfrm>
            <a:off x="6470400" y="3011400"/>
            <a:ext cx="2378700" cy="615600"/>
          </a:xfrm>
          <a:prstGeom prst="rect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KEWENANGAN PENGADILAN MANA?</a:t>
            </a:r>
            <a:endParaRPr/>
          </a:p>
        </p:txBody>
      </p:sp>
      <p:sp>
        <p:nvSpPr>
          <p:cNvPr id="86" name="Google Shape;86;p15"/>
          <p:cNvSpPr txBox="1"/>
          <p:nvPr/>
        </p:nvSpPr>
        <p:spPr>
          <a:xfrm>
            <a:off x="3717525" y="3708475"/>
            <a:ext cx="2378700" cy="615600"/>
          </a:xfrm>
          <a:prstGeom prst="rect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PERBUATAN 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MELAWAN HUKUM</a:t>
            </a:r>
            <a:endParaRPr/>
          </a:p>
        </p:txBody>
      </p:sp>
      <p:sp>
        <p:nvSpPr>
          <p:cNvPr id="87" name="Google Shape;87;p15"/>
          <p:cNvSpPr txBox="1"/>
          <p:nvPr/>
        </p:nvSpPr>
        <p:spPr>
          <a:xfrm>
            <a:off x="742775" y="3092875"/>
            <a:ext cx="2378700" cy="615600"/>
          </a:xfrm>
          <a:prstGeom prst="rect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SENGKETA 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EKONOMI SYARIAH</a:t>
            </a:r>
            <a:endParaRPr/>
          </a:p>
        </p:txBody>
      </p:sp>
      <p:cxnSp>
        <p:nvCxnSpPr>
          <p:cNvPr id="88" name="Google Shape;88;p15"/>
          <p:cNvCxnSpPr>
            <a:stCxn id="83" idx="3"/>
            <a:endCxn id="84" idx="1"/>
          </p:cNvCxnSpPr>
          <p:nvPr/>
        </p:nvCxnSpPr>
        <p:spPr>
          <a:xfrm>
            <a:off x="3886700" y="1642800"/>
            <a:ext cx="1086600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89" name="Google Shape;89;p15"/>
          <p:cNvCxnSpPr>
            <a:stCxn id="87" idx="3"/>
            <a:endCxn id="80" idx="1"/>
          </p:cNvCxnSpPr>
          <p:nvPr/>
        </p:nvCxnSpPr>
        <p:spPr>
          <a:xfrm flipH="1" rot="10800000">
            <a:off x="3121475" y="2720875"/>
            <a:ext cx="596100" cy="67980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90" name="Google Shape;90;p15"/>
          <p:cNvCxnSpPr>
            <a:stCxn id="80" idx="3"/>
            <a:endCxn id="85" idx="1"/>
          </p:cNvCxnSpPr>
          <p:nvPr/>
        </p:nvCxnSpPr>
        <p:spPr>
          <a:xfrm>
            <a:off x="6096225" y="2720875"/>
            <a:ext cx="374100" cy="59820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91" name="Google Shape;91;p15"/>
          <p:cNvCxnSpPr>
            <a:stCxn id="86" idx="3"/>
            <a:endCxn id="85" idx="1"/>
          </p:cNvCxnSpPr>
          <p:nvPr/>
        </p:nvCxnSpPr>
        <p:spPr>
          <a:xfrm flipH="1" rot="10800000">
            <a:off x="6096225" y="3319075"/>
            <a:ext cx="374100" cy="69720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92" name="Google Shape;92;p15"/>
          <p:cNvCxnSpPr>
            <a:stCxn id="87" idx="3"/>
            <a:endCxn id="86" idx="1"/>
          </p:cNvCxnSpPr>
          <p:nvPr/>
        </p:nvCxnSpPr>
        <p:spPr>
          <a:xfrm>
            <a:off x="3121475" y="3400675"/>
            <a:ext cx="596100" cy="61560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6"/>
          <p:cNvSpPr txBox="1"/>
          <p:nvPr/>
        </p:nvSpPr>
        <p:spPr>
          <a:xfrm>
            <a:off x="3469899" y="2946475"/>
            <a:ext cx="2183100" cy="1908600"/>
          </a:xfrm>
          <a:prstGeom prst="rect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DIAJUKAN KASASI KE MAHKAMAH AGUNG - PENGADILAN AGAMA BERWENANG MENGADILI PMH DALAM LINGKUP EKONOMI SYARIAH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16"/>
          <p:cNvSpPr txBox="1"/>
          <p:nvPr/>
        </p:nvSpPr>
        <p:spPr>
          <a:xfrm>
            <a:off x="3445613" y="1193875"/>
            <a:ext cx="2165100" cy="831300"/>
          </a:xfrm>
          <a:prstGeom prst="rect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DIAJUKAN KE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PENGADILAN AGAMA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99" name="Google Shape;99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347850" y="0"/>
            <a:ext cx="796144" cy="792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" name="Google Shape;100;p1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0" y="0"/>
            <a:ext cx="932325" cy="933374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16"/>
          <p:cNvSpPr txBox="1"/>
          <p:nvPr/>
        </p:nvSpPr>
        <p:spPr>
          <a:xfrm>
            <a:off x="530225" y="1187875"/>
            <a:ext cx="2165100" cy="831300"/>
          </a:xfrm>
          <a:prstGeom prst="rect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PMH DALAM LINGKUP </a:t>
            </a:r>
            <a:r>
              <a:rPr lang="en"/>
              <a:t>SENGKETA EKONOMI SYARIAH</a:t>
            </a:r>
            <a:endParaRPr/>
          </a:p>
        </p:txBody>
      </p:sp>
      <p:cxnSp>
        <p:nvCxnSpPr>
          <p:cNvPr id="102" name="Google Shape;102;p16"/>
          <p:cNvCxnSpPr>
            <a:stCxn id="101" idx="3"/>
            <a:endCxn id="98" idx="1"/>
          </p:cNvCxnSpPr>
          <p:nvPr/>
        </p:nvCxnSpPr>
        <p:spPr>
          <a:xfrm>
            <a:off x="2695325" y="1603525"/>
            <a:ext cx="750300" cy="600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03" name="Google Shape;103;p16"/>
          <p:cNvSpPr txBox="1"/>
          <p:nvPr/>
        </p:nvSpPr>
        <p:spPr>
          <a:xfrm>
            <a:off x="6358316" y="812875"/>
            <a:ext cx="2165100" cy="1908600"/>
          </a:xfrm>
          <a:prstGeom prst="rect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DIAJUKAN KE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PENGADILAN AGAMA -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GUGATAN KABUR/TIDAK JELAS - MENYATAKAN GUGATAN TIDAK DAPAT DITERIMA (ADA </a:t>
            </a:r>
            <a:r>
              <a:rPr i="1" lang="en"/>
              <a:t>DISENTING OPINION</a:t>
            </a:r>
            <a:r>
              <a:rPr lang="en"/>
              <a:t>)</a:t>
            </a:r>
            <a:endParaRPr/>
          </a:p>
        </p:txBody>
      </p:sp>
      <p:cxnSp>
        <p:nvCxnSpPr>
          <p:cNvPr id="104" name="Google Shape;104;p16"/>
          <p:cNvCxnSpPr>
            <a:endCxn id="103" idx="1"/>
          </p:cNvCxnSpPr>
          <p:nvPr/>
        </p:nvCxnSpPr>
        <p:spPr>
          <a:xfrm>
            <a:off x="5607716" y="1761175"/>
            <a:ext cx="750600" cy="600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05" name="Google Shape;105;p16"/>
          <p:cNvSpPr txBox="1"/>
          <p:nvPr/>
        </p:nvSpPr>
        <p:spPr>
          <a:xfrm>
            <a:off x="530225" y="2940475"/>
            <a:ext cx="2183100" cy="1908600"/>
          </a:xfrm>
          <a:prstGeom prst="rect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DIAJUKAN BANDING KE PENGADILAN TINGGI AGAMA - 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PENGADILAN AGAMA TIDAK BERWENANG - MENYATAKAN GUGATAN TIDAK DAPAT DITERIMA</a:t>
            </a:r>
            <a:endParaRPr/>
          </a:p>
        </p:txBody>
      </p:sp>
      <p:cxnSp>
        <p:nvCxnSpPr>
          <p:cNvPr id="106" name="Google Shape;106;p16"/>
          <p:cNvCxnSpPr>
            <a:stCxn id="105" idx="3"/>
            <a:endCxn id="97" idx="1"/>
          </p:cNvCxnSpPr>
          <p:nvPr/>
        </p:nvCxnSpPr>
        <p:spPr>
          <a:xfrm>
            <a:off x="2713325" y="3894775"/>
            <a:ext cx="756600" cy="600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07" name="Google Shape;107;p16"/>
          <p:cNvCxnSpPr>
            <a:stCxn id="103" idx="3"/>
            <a:endCxn id="105" idx="1"/>
          </p:cNvCxnSpPr>
          <p:nvPr/>
        </p:nvCxnSpPr>
        <p:spPr>
          <a:xfrm flipH="1">
            <a:off x="530216" y="1767175"/>
            <a:ext cx="7993200" cy="2127600"/>
          </a:xfrm>
          <a:prstGeom prst="bentConnector5">
            <a:avLst>
              <a:gd fmla="val -2979" name="adj1"/>
              <a:gd fmla="val 50000" name="adj2"/>
              <a:gd fmla="val 102979" name="adj3"/>
            </a:avLst>
          </a:prstGeom>
          <a:noFill/>
          <a:ln cap="flat" cmpd="sng" w="38100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7"/>
          <p:cNvSpPr/>
          <p:nvPr/>
        </p:nvSpPr>
        <p:spPr>
          <a:xfrm>
            <a:off x="1399550" y="1408225"/>
            <a:ext cx="6948300" cy="10020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/>
              <a:t>Apa d</a:t>
            </a:r>
            <a:r>
              <a:rPr lang="en" sz="2600"/>
              <a:t>asar/alasan yang digunakan dalam pengambilan putusan?</a:t>
            </a:r>
            <a:endParaRPr sz="2600"/>
          </a:p>
        </p:txBody>
      </p:sp>
      <p:pic>
        <p:nvPicPr>
          <p:cNvPr id="113" name="Google Shape;113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347850" y="0"/>
            <a:ext cx="796144" cy="792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" name="Google Shape;114;p1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0" y="0"/>
            <a:ext cx="932325" cy="933374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p17"/>
          <p:cNvSpPr/>
          <p:nvPr/>
        </p:nvSpPr>
        <p:spPr>
          <a:xfrm>
            <a:off x="554375" y="1600600"/>
            <a:ext cx="591600" cy="603600"/>
          </a:xfrm>
          <a:prstGeom prst="ellipse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1</a:t>
            </a:r>
            <a:endParaRPr sz="2400"/>
          </a:p>
        </p:txBody>
      </p:sp>
      <p:sp>
        <p:nvSpPr>
          <p:cNvPr id="116" name="Google Shape;116;p17"/>
          <p:cNvSpPr/>
          <p:nvPr/>
        </p:nvSpPr>
        <p:spPr>
          <a:xfrm>
            <a:off x="554375" y="2977025"/>
            <a:ext cx="591600" cy="603600"/>
          </a:xfrm>
          <a:prstGeom prst="ellipse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2</a:t>
            </a:r>
            <a:endParaRPr sz="2400"/>
          </a:p>
        </p:txBody>
      </p:sp>
      <p:sp>
        <p:nvSpPr>
          <p:cNvPr id="117" name="Google Shape;117;p17"/>
          <p:cNvSpPr/>
          <p:nvPr/>
        </p:nvSpPr>
        <p:spPr>
          <a:xfrm>
            <a:off x="1399550" y="2777825"/>
            <a:ext cx="6948300" cy="10020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/>
              <a:t>Bagaimana </a:t>
            </a:r>
            <a:r>
              <a:rPr lang="en" sz="2000"/>
              <a:t>penalaran hukum yang digunakan hakim dalam penyelesaian perkara perbuatan melawan hukum pada sengketa ekonomi syariah?</a:t>
            </a:r>
            <a:endParaRPr sz="2000"/>
          </a:p>
        </p:txBody>
      </p:sp>
      <p:sp>
        <p:nvSpPr>
          <p:cNvPr id="118" name="Google Shape;118;p17"/>
          <p:cNvSpPr txBox="1"/>
          <p:nvPr/>
        </p:nvSpPr>
        <p:spPr>
          <a:xfrm>
            <a:off x="2428950" y="550200"/>
            <a:ext cx="4286100" cy="585000"/>
          </a:xfrm>
          <a:prstGeom prst="rect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/>
              <a:t>RUMUSAN MASALAH</a:t>
            </a:r>
            <a:endParaRPr sz="26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8"/>
          <p:cNvSpPr/>
          <p:nvPr/>
        </p:nvSpPr>
        <p:spPr>
          <a:xfrm>
            <a:off x="300825" y="1408225"/>
            <a:ext cx="8560500" cy="7926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/>
              <a:t>Teori Legal Reasoning - Martin P. Golding</a:t>
            </a:r>
            <a:endParaRPr sz="2600"/>
          </a:p>
        </p:txBody>
      </p:sp>
      <p:pic>
        <p:nvPicPr>
          <p:cNvPr id="124" name="Google Shape;124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347850" y="0"/>
            <a:ext cx="796144" cy="792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5" name="Google Shape;125;p1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0" y="0"/>
            <a:ext cx="932325" cy="933374"/>
          </a:xfrm>
          <a:prstGeom prst="rect">
            <a:avLst/>
          </a:prstGeom>
          <a:noFill/>
          <a:ln>
            <a:noFill/>
          </a:ln>
        </p:spPr>
      </p:pic>
      <p:sp>
        <p:nvSpPr>
          <p:cNvPr id="126" name="Google Shape;126;p18"/>
          <p:cNvSpPr txBox="1"/>
          <p:nvPr/>
        </p:nvSpPr>
        <p:spPr>
          <a:xfrm>
            <a:off x="2428950" y="550200"/>
            <a:ext cx="4286100" cy="585000"/>
          </a:xfrm>
          <a:prstGeom prst="rect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/>
              <a:t>KERANGKA TEORI </a:t>
            </a:r>
            <a:endParaRPr sz="2600"/>
          </a:p>
        </p:txBody>
      </p:sp>
      <p:sp>
        <p:nvSpPr>
          <p:cNvPr id="127" name="Google Shape;127;p18"/>
          <p:cNvSpPr/>
          <p:nvPr/>
        </p:nvSpPr>
        <p:spPr>
          <a:xfrm>
            <a:off x="300825" y="2322625"/>
            <a:ext cx="4213800" cy="4221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/>
              <a:t>ARTI SEMPIT</a:t>
            </a:r>
            <a:endParaRPr sz="2600"/>
          </a:p>
        </p:txBody>
      </p:sp>
      <p:sp>
        <p:nvSpPr>
          <p:cNvPr id="128" name="Google Shape;128;p18"/>
          <p:cNvSpPr/>
          <p:nvPr/>
        </p:nvSpPr>
        <p:spPr>
          <a:xfrm>
            <a:off x="4644225" y="2322625"/>
            <a:ext cx="4213800" cy="4221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/>
              <a:t>ARTI LUAS</a:t>
            </a:r>
            <a:endParaRPr sz="2600"/>
          </a:p>
        </p:txBody>
      </p:sp>
      <p:sp>
        <p:nvSpPr>
          <p:cNvPr id="129" name="Google Shape;129;p18"/>
          <p:cNvSpPr/>
          <p:nvPr/>
        </p:nvSpPr>
        <p:spPr>
          <a:xfrm>
            <a:off x="300825" y="2866525"/>
            <a:ext cx="4213800" cy="21603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M</a:t>
            </a:r>
            <a:r>
              <a:rPr lang="en" sz="1600"/>
              <a:t>enyangkut kajian logika suatu keputusan. </a:t>
            </a:r>
            <a:endParaRPr sz="16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600"/>
              <a:buChar char="●"/>
            </a:pPr>
            <a:r>
              <a:rPr b="1" lang="en" sz="1600">
                <a:solidFill>
                  <a:srgbClr val="FF0000"/>
                </a:solidFill>
              </a:rPr>
              <a:t>Berkaitan dengan jenis-jenis argumentasi, </a:t>
            </a:r>
            <a:endParaRPr b="1" sz="1600">
              <a:solidFill>
                <a:srgbClr val="FF0000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hubungan antara reason (pertimbangan, alasan) dan </a:t>
            </a:r>
            <a:endParaRPr sz="16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keputusan, serta ketepatan alasan atau pertimbangan yang mendukung keputusan.</a:t>
            </a:r>
            <a:endParaRPr sz="1600"/>
          </a:p>
        </p:txBody>
      </p:sp>
      <p:sp>
        <p:nvSpPr>
          <p:cNvPr id="130" name="Google Shape;130;p18"/>
          <p:cNvSpPr/>
          <p:nvPr/>
        </p:nvSpPr>
        <p:spPr>
          <a:xfrm>
            <a:off x="4644225" y="2866525"/>
            <a:ext cx="4213800" cy="21603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chemeClr val="dk1"/>
                </a:solidFill>
              </a:rPr>
              <a:t>Menyangkut aspek psikologi dan aspek biografi</a:t>
            </a:r>
            <a:endParaRPr sz="22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9"/>
          <p:cNvSpPr/>
          <p:nvPr/>
        </p:nvSpPr>
        <p:spPr>
          <a:xfrm>
            <a:off x="300825" y="1408225"/>
            <a:ext cx="8560500" cy="7926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/>
              <a:t>Jenis Argumentasi Hukum </a:t>
            </a:r>
            <a:r>
              <a:rPr lang="en" sz="2600"/>
              <a:t>- Martin P. Golding</a:t>
            </a:r>
            <a:endParaRPr sz="2600"/>
          </a:p>
        </p:txBody>
      </p:sp>
      <p:pic>
        <p:nvPicPr>
          <p:cNvPr id="136" name="Google Shape;136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347850" y="0"/>
            <a:ext cx="796144" cy="792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7" name="Google Shape;137;p1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0" y="0"/>
            <a:ext cx="932325" cy="933374"/>
          </a:xfrm>
          <a:prstGeom prst="rect">
            <a:avLst/>
          </a:prstGeom>
          <a:noFill/>
          <a:ln>
            <a:noFill/>
          </a:ln>
        </p:spPr>
      </p:pic>
      <p:sp>
        <p:nvSpPr>
          <p:cNvPr id="138" name="Google Shape;138;p19"/>
          <p:cNvSpPr txBox="1"/>
          <p:nvPr/>
        </p:nvSpPr>
        <p:spPr>
          <a:xfrm>
            <a:off x="2428950" y="550200"/>
            <a:ext cx="4286100" cy="585000"/>
          </a:xfrm>
          <a:prstGeom prst="rect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/>
              <a:t>KERANGKA TEORI </a:t>
            </a:r>
            <a:endParaRPr sz="2600"/>
          </a:p>
        </p:txBody>
      </p:sp>
      <p:sp>
        <p:nvSpPr>
          <p:cNvPr id="139" name="Google Shape;139;p19"/>
          <p:cNvSpPr/>
          <p:nvPr/>
        </p:nvSpPr>
        <p:spPr>
          <a:xfrm>
            <a:off x="300825" y="2322625"/>
            <a:ext cx="4213800" cy="4221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/>
              <a:t>Deduktif</a:t>
            </a:r>
            <a:endParaRPr sz="2600"/>
          </a:p>
        </p:txBody>
      </p:sp>
      <p:sp>
        <p:nvSpPr>
          <p:cNvPr id="140" name="Google Shape;140;p19"/>
          <p:cNvSpPr/>
          <p:nvPr/>
        </p:nvSpPr>
        <p:spPr>
          <a:xfrm>
            <a:off x="4644225" y="2322625"/>
            <a:ext cx="4213800" cy="4221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/>
              <a:t>Non-Deduktif</a:t>
            </a:r>
            <a:endParaRPr sz="2600"/>
          </a:p>
        </p:txBody>
      </p:sp>
      <p:cxnSp>
        <p:nvCxnSpPr>
          <p:cNvPr id="141" name="Google Shape;141;p19"/>
          <p:cNvCxnSpPr/>
          <p:nvPr/>
        </p:nvCxnSpPr>
        <p:spPr>
          <a:xfrm flipH="1" rot="10800000">
            <a:off x="409475" y="4357350"/>
            <a:ext cx="3779100" cy="240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42" name="Google Shape;142;p19"/>
          <p:cNvSpPr/>
          <p:nvPr/>
        </p:nvSpPr>
        <p:spPr>
          <a:xfrm>
            <a:off x="300825" y="2866525"/>
            <a:ext cx="4213800" cy="21603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AutoNum type="arabicParenBoth"/>
            </a:pPr>
            <a:r>
              <a:rPr lang="en" sz="1600"/>
              <a:t>Setiap hewan menyusui adalah mamalia (Premis mayor)</a:t>
            </a:r>
            <a:endParaRPr sz="16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AutoNum type="arabicParenBoth"/>
            </a:pPr>
            <a:r>
              <a:rPr lang="en" sz="1600"/>
              <a:t>Rusa termasuk hewan menyusi (Premis minor)</a:t>
            </a:r>
            <a:endParaRPr sz="1600"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AutoNum type="arabicParenBoth"/>
            </a:pPr>
            <a:r>
              <a:rPr lang="en" sz="1600"/>
              <a:t>Rusa termasuk mamalia (Konklusi)</a:t>
            </a:r>
            <a:endParaRPr sz="1600"/>
          </a:p>
        </p:txBody>
      </p:sp>
      <p:sp>
        <p:nvSpPr>
          <p:cNvPr id="143" name="Google Shape;143;p19"/>
          <p:cNvSpPr/>
          <p:nvPr/>
        </p:nvSpPr>
        <p:spPr>
          <a:xfrm>
            <a:off x="4572000" y="2866525"/>
            <a:ext cx="4213800" cy="21603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700"/>
              <a:t>a</a:t>
            </a:r>
            <a:r>
              <a:rPr lang="en" sz="1700"/>
              <a:t> adalah angsa dan </a:t>
            </a:r>
            <a:r>
              <a:rPr i="1" lang="en" sz="1700"/>
              <a:t>a </a:t>
            </a:r>
            <a:r>
              <a:rPr lang="en" sz="1700"/>
              <a:t>berwarna putih</a:t>
            </a:r>
            <a:endParaRPr sz="17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700">
                <a:solidFill>
                  <a:schemeClr val="dk1"/>
                </a:solidFill>
              </a:rPr>
              <a:t>b</a:t>
            </a:r>
            <a:r>
              <a:rPr lang="en" sz="1700">
                <a:solidFill>
                  <a:schemeClr val="dk1"/>
                </a:solidFill>
              </a:rPr>
              <a:t> adalah angsa dan </a:t>
            </a:r>
            <a:r>
              <a:rPr i="1" lang="en" sz="1700">
                <a:solidFill>
                  <a:schemeClr val="dk1"/>
                </a:solidFill>
              </a:rPr>
              <a:t>b </a:t>
            </a:r>
            <a:r>
              <a:rPr lang="en" sz="1700">
                <a:solidFill>
                  <a:schemeClr val="dk1"/>
                </a:solidFill>
              </a:rPr>
              <a:t>berwarna putih </a:t>
            </a:r>
            <a:endParaRPr sz="17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700">
                <a:solidFill>
                  <a:schemeClr val="dk1"/>
                </a:solidFill>
              </a:rPr>
              <a:t>c</a:t>
            </a:r>
            <a:r>
              <a:rPr lang="en" sz="1700">
                <a:solidFill>
                  <a:schemeClr val="dk1"/>
                </a:solidFill>
              </a:rPr>
              <a:t> adalah angsa dan </a:t>
            </a:r>
            <a:r>
              <a:rPr i="1" lang="en" sz="1700">
                <a:solidFill>
                  <a:schemeClr val="dk1"/>
                </a:solidFill>
              </a:rPr>
              <a:t>c </a:t>
            </a:r>
            <a:r>
              <a:rPr lang="en" sz="1700">
                <a:solidFill>
                  <a:schemeClr val="dk1"/>
                </a:solidFill>
              </a:rPr>
              <a:t>berwarna putih</a:t>
            </a:r>
            <a:endParaRPr sz="17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dk1"/>
                </a:solidFill>
              </a:rPr>
              <a:t>-</a:t>
            </a:r>
            <a:endParaRPr sz="17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dk1"/>
                </a:solidFill>
              </a:rPr>
              <a:t>-</a:t>
            </a:r>
            <a:endParaRPr sz="17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700">
                <a:solidFill>
                  <a:schemeClr val="dk1"/>
                </a:solidFill>
              </a:rPr>
              <a:t>z</a:t>
            </a:r>
            <a:r>
              <a:rPr lang="en" sz="1700">
                <a:solidFill>
                  <a:schemeClr val="dk1"/>
                </a:solidFill>
              </a:rPr>
              <a:t> adalah angsa dan </a:t>
            </a:r>
            <a:r>
              <a:rPr i="1" lang="en" sz="1700">
                <a:solidFill>
                  <a:schemeClr val="dk1"/>
                </a:solidFill>
              </a:rPr>
              <a:t>z </a:t>
            </a:r>
            <a:r>
              <a:rPr lang="en" sz="1700">
                <a:solidFill>
                  <a:schemeClr val="dk1"/>
                </a:solidFill>
              </a:rPr>
              <a:t>berwarna putih</a:t>
            </a:r>
            <a:endParaRPr sz="17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700">
                <a:solidFill>
                  <a:schemeClr val="dk1"/>
                </a:solidFill>
              </a:rPr>
              <a:t>Semua angsa berwarna putih</a:t>
            </a:r>
            <a:endParaRPr sz="1700">
              <a:solidFill>
                <a:schemeClr val="dk1"/>
              </a:solidFill>
            </a:endParaRPr>
          </a:p>
        </p:txBody>
      </p:sp>
      <p:cxnSp>
        <p:nvCxnSpPr>
          <p:cNvPr id="144" name="Google Shape;144;p19"/>
          <p:cNvCxnSpPr/>
          <p:nvPr/>
        </p:nvCxnSpPr>
        <p:spPr>
          <a:xfrm>
            <a:off x="4719875" y="4558700"/>
            <a:ext cx="3791100" cy="243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9" name="Google Shape;149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347850" y="0"/>
            <a:ext cx="796144" cy="792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0" name="Google Shape;150;p20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0" y="0"/>
            <a:ext cx="932325" cy="933374"/>
          </a:xfrm>
          <a:prstGeom prst="rect">
            <a:avLst/>
          </a:prstGeom>
          <a:noFill/>
          <a:ln>
            <a:noFill/>
          </a:ln>
        </p:spPr>
      </p:pic>
      <p:sp>
        <p:nvSpPr>
          <p:cNvPr id="151" name="Google Shape;151;p20"/>
          <p:cNvSpPr txBox="1"/>
          <p:nvPr/>
        </p:nvSpPr>
        <p:spPr>
          <a:xfrm>
            <a:off x="1375400" y="550200"/>
            <a:ext cx="6387300" cy="585000"/>
          </a:xfrm>
          <a:prstGeom prst="rect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/>
              <a:t>RESUME KASUS</a:t>
            </a:r>
            <a:endParaRPr sz="2600"/>
          </a:p>
        </p:txBody>
      </p:sp>
      <p:sp>
        <p:nvSpPr>
          <p:cNvPr id="152" name="Google Shape;152;p20"/>
          <p:cNvSpPr txBox="1"/>
          <p:nvPr/>
        </p:nvSpPr>
        <p:spPr>
          <a:xfrm>
            <a:off x="3445613" y="1727275"/>
            <a:ext cx="2165100" cy="831300"/>
          </a:xfrm>
          <a:prstGeom prst="rect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MENGANGKAT 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SRI MULYANI SEBAGAI MANAJER KOPERASI</a:t>
            </a:r>
            <a:endParaRPr/>
          </a:p>
        </p:txBody>
      </p:sp>
      <p:sp>
        <p:nvSpPr>
          <p:cNvPr id="153" name="Google Shape;153;p20"/>
          <p:cNvSpPr txBox="1"/>
          <p:nvPr/>
        </p:nvSpPr>
        <p:spPr>
          <a:xfrm>
            <a:off x="530225" y="1721275"/>
            <a:ext cx="2165100" cy="615600"/>
          </a:xfrm>
          <a:prstGeom prst="rect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KJKS SYARIAH 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SITI KHADIJAH</a:t>
            </a:r>
            <a:endParaRPr/>
          </a:p>
        </p:txBody>
      </p:sp>
      <p:sp>
        <p:nvSpPr>
          <p:cNvPr id="154" name="Google Shape;154;p20"/>
          <p:cNvSpPr txBox="1"/>
          <p:nvPr/>
        </p:nvSpPr>
        <p:spPr>
          <a:xfrm>
            <a:off x="6361016" y="1727275"/>
            <a:ext cx="2165100" cy="831300"/>
          </a:xfrm>
          <a:prstGeom prst="rect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MANAJER MEMBUAT AKTA-AKTA PEMBIAYAAN FIKTIF</a:t>
            </a:r>
            <a:endParaRPr/>
          </a:p>
        </p:txBody>
      </p:sp>
      <p:cxnSp>
        <p:nvCxnSpPr>
          <p:cNvPr id="155" name="Google Shape;155;p20"/>
          <p:cNvCxnSpPr/>
          <p:nvPr/>
        </p:nvCxnSpPr>
        <p:spPr>
          <a:xfrm>
            <a:off x="2695094" y="2136925"/>
            <a:ext cx="750600" cy="600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56" name="Google Shape;156;p20"/>
          <p:cNvCxnSpPr/>
          <p:nvPr/>
        </p:nvCxnSpPr>
        <p:spPr>
          <a:xfrm>
            <a:off x="5610716" y="2136925"/>
            <a:ext cx="750600" cy="600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57" name="Google Shape;157;p20"/>
          <p:cNvSpPr txBox="1"/>
          <p:nvPr/>
        </p:nvSpPr>
        <p:spPr>
          <a:xfrm>
            <a:off x="3469899" y="2946475"/>
            <a:ext cx="2183100" cy="615600"/>
          </a:xfrm>
          <a:prstGeom prst="rect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KERUGIAN KOPERASI 2.7 M</a:t>
            </a:r>
            <a:endParaRPr/>
          </a:p>
        </p:txBody>
      </p:sp>
      <p:sp>
        <p:nvSpPr>
          <p:cNvPr id="158" name="Google Shape;158;p20"/>
          <p:cNvSpPr txBox="1"/>
          <p:nvPr/>
        </p:nvSpPr>
        <p:spPr>
          <a:xfrm>
            <a:off x="530225" y="2940475"/>
            <a:ext cx="2183100" cy="615600"/>
          </a:xfrm>
          <a:prstGeom prst="rect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PEMBIAYAAN 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MACET</a:t>
            </a:r>
            <a:endParaRPr/>
          </a:p>
        </p:txBody>
      </p:sp>
      <p:cxnSp>
        <p:nvCxnSpPr>
          <p:cNvPr id="159" name="Google Shape;159;p20"/>
          <p:cNvCxnSpPr>
            <a:stCxn id="158" idx="3"/>
            <a:endCxn id="157" idx="1"/>
          </p:cNvCxnSpPr>
          <p:nvPr/>
        </p:nvCxnSpPr>
        <p:spPr>
          <a:xfrm>
            <a:off x="2713325" y="3248275"/>
            <a:ext cx="756600" cy="600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60" name="Google Shape;160;p20"/>
          <p:cNvCxnSpPr>
            <a:stCxn id="154" idx="3"/>
            <a:endCxn id="158" idx="1"/>
          </p:cNvCxnSpPr>
          <p:nvPr/>
        </p:nvCxnSpPr>
        <p:spPr>
          <a:xfrm flipH="1">
            <a:off x="530216" y="2142925"/>
            <a:ext cx="7995900" cy="1105500"/>
          </a:xfrm>
          <a:prstGeom prst="bentConnector5">
            <a:avLst>
              <a:gd fmla="val -2978" name="adj1"/>
              <a:gd fmla="val 54871" name="adj2"/>
              <a:gd fmla="val 102978" name="adj3"/>
            </a:avLst>
          </a:prstGeom>
          <a:noFill/>
          <a:ln cap="flat" cmpd="sng" w="38100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1"/>
          <p:cNvSpPr txBox="1"/>
          <p:nvPr/>
        </p:nvSpPr>
        <p:spPr>
          <a:xfrm>
            <a:off x="152316" y="1281600"/>
            <a:ext cx="2165100" cy="923400"/>
          </a:xfrm>
          <a:prstGeom prst="rect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PA</a:t>
            </a:r>
            <a:endParaRPr sz="16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Putusan Nomor: 59/Pdt.G/2016/PA.Klt</a:t>
            </a:r>
            <a:endParaRPr sz="1600"/>
          </a:p>
        </p:txBody>
      </p:sp>
      <p:pic>
        <p:nvPicPr>
          <p:cNvPr id="166" name="Google Shape;166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347850" y="0"/>
            <a:ext cx="796144" cy="792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7" name="Google Shape;167;p21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0" y="0"/>
            <a:ext cx="932325" cy="933374"/>
          </a:xfrm>
          <a:prstGeom prst="rect">
            <a:avLst/>
          </a:prstGeom>
          <a:noFill/>
          <a:ln>
            <a:noFill/>
          </a:ln>
        </p:spPr>
      </p:pic>
      <p:sp>
        <p:nvSpPr>
          <p:cNvPr id="168" name="Google Shape;168;p21"/>
          <p:cNvSpPr txBox="1"/>
          <p:nvPr/>
        </p:nvSpPr>
        <p:spPr>
          <a:xfrm>
            <a:off x="1375400" y="550200"/>
            <a:ext cx="6387300" cy="585000"/>
          </a:xfrm>
          <a:prstGeom prst="rect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/>
              <a:t>RESUME KASUS</a:t>
            </a:r>
            <a:endParaRPr sz="2600"/>
          </a:p>
        </p:txBody>
      </p:sp>
      <p:sp>
        <p:nvSpPr>
          <p:cNvPr id="169" name="Google Shape;169;p21"/>
          <p:cNvSpPr txBox="1"/>
          <p:nvPr/>
        </p:nvSpPr>
        <p:spPr>
          <a:xfrm>
            <a:off x="5553928" y="2345400"/>
            <a:ext cx="3391800" cy="2401200"/>
          </a:xfrm>
          <a:prstGeom prst="rect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PENGADILAN AGAMA BERWENANG MENGADILI PMH DALAM LINGKUP EKONOMI SYARIAH</a:t>
            </a:r>
            <a:endParaRPr sz="1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MANAJER MELAKUKAN PERBUATAN MELAWAN HUKUM DALAM LINGKUP SENGEKTA EKONOMI SYARIAH</a:t>
            </a:r>
            <a:endParaRPr sz="1600"/>
          </a:p>
        </p:txBody>
      </p:sp>
      <p:sp>
        <p:nvSpPr>
          <p:cNvPr id="170" name="Google Shape;170;p21"/>
          <p:cNvSpPr txBox="1"/>
          <p:nvPr/>
        </p:nvSpPr>
        <p:spPr>
          <a:xfrm>
            <a:off x="2558650" y="2345400"/>
            <a:ext cx="2741700" cy="2401200"/>
          </a:xfrm>
          <a:prstGeom prst="rect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GUGATAN KABUR/TIDAK JELAS - MENYATAKAN GUGATAN TIDAK DAPAT DITERIMA (ADA </a:t>
            </a:r>
            <a:r>
              <a:rPr i="1" lang="en" sz="1600">
                <a:solidFill>
                  <a:schemeClr val="dk1"/>
                </a:solidFill>
              </a:rPr>
              <a:t>DISENTING OPINION</a:t>
            </a:r>
            <a:r>
              <a:rPr lang="en" sz="1600">
                <a:solidFill>
                  <a:schemeClr val="dk1"/>
                </a:solidFill>
              </a:rPr>
              <a:t>)</a:t>
            </a:r>
            <a:endParaRPr sz="1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/>
          </a:p>
        </p:txBody>
      </p:sp>
      <p:sp>
        <p:nvSpPr>
          <p:cNvPr id="171" name="Google Shape;171;p21"/>
          <p:cNvSpPr txBox="1"/>
          <p:nvPr/>
        </p:nvSpPr>
        <p:spPr>
          <a:xfrm>
            <a:off x="152316" y="2343150"/>
            <a:ext cx="2165100" cy="2401200"/>
          </a:xfrm>
          <a:prstGeom prst="rect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PENGADILAN AGAMA TIDAK BERWENANG - MENYATAKAN GUGATAN TIDAK DAPAT DITERIMA</a:t>
            </a:r>
            <a:endParaRPr sz="1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6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/>
          </a:p>
        </p:txBody>
      </p:sp>
      <p:sp>
        <p:nvSpPr>
          <p:cNvPr id="172" name="Google Shape;172;p21"/>
          <p:cNvSpPr txBox="1"/>
          <p:nvPr/>
        </p:nvSpPr>
        <p:spPr>
          <a:xfrm>
            <a:off x="2569941" y="1281600"/>
            <a:ext cx="2719200" cy="923400"/>
          </a:xfrm>
          <a:prstGeom prst="rect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PTA</a:t>
            </a:r>
            <a:endParaRPr sz="16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Putusan Nomor: 307/Pdt.G/2016/PTA.Smg</a:t>
            </a:r>
            <a:endParaRPr sz="1600"/>
          </a:p>
        </p:txBody>
      </p:sp>
      <p:sp>
        <p:nvSpPr>
          <p:cNvPr id="173" name="Google Shape;173;p21"/>
          <p:cNvSpPr txBox="1"/>
          <p:nvPr/>
        </p:nvSpPr>
        <p:spPr>
          <a:xfrm>
            <a:off x="5573900" y="1293675"/>
            <a:ext cx="3391800" cy="923400"/>
          </a:xfrm>
          <a:prstGeom prst="rect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MA</a:t>
            </a:r>
            <a:endParaRPr sz="16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Putusan Nomor: </a:t>
            </a:r>
            <a:endParaRPr sz="16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669 K/Ag/2017</a:t>
            </a:r>
            <a:endParaRPr sz="16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