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1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4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7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99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5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01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1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8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4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5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8F492-ECA6-4C6E-93DA-3A52FF97C7E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6F431-9BB5-4200-A631-A33D378CF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2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Rectangle 2">
            <a:extLst>
              <a:ext uri="{FF2B5EF4-FFF2-40B4-BE49-F238E27FC236}">
                <a16:creationId xmlns:a16="http://schemas.microsoft.com/office/drawing/2014/main" id="{21A46296-3D39-41D8-853D-9EAA2D3F92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en-US" altLang="id-ID" sz="4000" dirty="0">
                <a:latin typeface="Tahoma" panose="020B0604030504040204" pitchFamily="34" charset="0"/>
              </a:rPr>
            </a:br>
            <a:r>
              <a:rPr lang="en-US" altLang="id-ID" sz="4000" dirty="0">
                <a:latin typeface="Tahoma" panose="020B0604030504040204" pitchFamily="34" charset="0"/>
              </a:rPr>
              <a:t>LANGKAH PEMBUATAN DAN PENELAAHAN KONTRAK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D7BBE75C-2315-4B60-9DB5-1CDE07F7C48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None/>
              <a:defRPr/>
            </a:pP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.</a:t>
            </a:r>
            <a:endParaRPr lang="id-ID" dirty="0">
              <a:solidFill>
                <a:schemeClr val="bg1"/>
              </a:solidFill>
              <a:ea typeface="+mn-ea"/>
              <a:cs typeface="+mn-cs"/>
            </a:endParaRPr>
          </a:p>
        </p:txBody>
      </p:sp>
      <p:sp>
        <p:nvSpPr>
          <p:cNvPr id="91139" name="Rectangle 6">
            <a:extLst>
              <a:ext uri="{FF2B5EF4-FFF2-40B4-BE49-F238E27FC236}">
                <a16:creationId xmlns:a16="http://schemas.microsoft.com/office/drawing/2014/main" id="{77F42002-88D1-4259-808D-BEA5020B5C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55C6F2C5-AC5F-4334-9516-3B921D1F5EE8}" type="slidenum">
              <a:rPr lang="en-US" altLang="id-ID" sz="1400">
                <a:latin typeface="Arial" panose="020B0604020202020204" pitchFamily="34" charset="0"/>
              </a:rPr>
              <a:pPr/>
              <a:t>1</a:t>
            </a:fld>
            <a:endParaRPr lang="en-US" altLang="id-ID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90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Slide Number Placeholder 5">
            <a:extLst>
              <a:ext uri="{FF2B5EF4-FFF2-40B4-BE49-F238E27FC236}">
                <a16:creationId xmlns:a16="http://schemas.microsoft.com/office/drawing/2014/main" id="{8008657B-2BF7-4285-B903-7F32A53B3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96F1A8D2-A3E4-4841-8A9D-D5989AB32824}" type="slidenum">
              <a:rPr lang="en-US" altLang="id-ID" sz="1400">
                <a:latin typeface="Arial" panose="020B0604020202020204" pitchFamily="34" charset="0"/>
              </a:rPr>
              <a:pPr/>
              <a:t>10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id="{AD433BD4-1044-45B7-9AB5-365EE9F11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Lagkah Persiapan</a:t>
            </a:r>
          </a:p>
        </p:txBody>
      </p:sp>
      <p:sp>
        <p:nvSpPr>
          <p:cNvPr id="100357" name="Rectangle 3">
            <a:extLst>
              <a:ext uri="{FF2B5EF4-FFF2-40B4-BE49-F238E27FC236}">
                <a16:creationId xmlns:a16="http://schemas.microsoft.com/office/drawing/2014/main" id="{4E98A999-5D13-4DD1-B96A-274126142B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persiapan dalam penelaahan kontrak pada intinya sama dengan langkah persiapan dalam pembuatan kontrak</a:t>
            </a:r>
          </a:p>
        </p:txBody>
      </p:sp>
    </p:spTree>
    <p:extLst>
      <p:ext uri="{BB962C8B-B14F-4D97-AF65-F5344CB8AC3E}">
        <p14:creationId xmlns:p14="http://schemas.microsoft.com/office/powerpoint/2010/main" val="718803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Slide Number Placeholder 5">
            <a:extLst>
              <a:ext uri="{FF2B5EF4-FFF2-40B4-BE49-F238E27FC236}">
                <a16:creationId xmlns:a16="http://schemas.microsoft.com/office/drawing/2014/main" id="{71AACF98-A8F8-4DBD-807C-45610E33E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B92CDA4-669A-4A9C-BF32-D65AE18B1042}" type="slidenum">
              <a:rPr lang="en-US" altLang="id-ID" sz="1400">
                <a:latin typeface="Arial" panose="020B0604020202020204" pitchFamily="34" charset="0"/>
              </a:rPr>
              <a:pPr/>
              <a:t>11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1380" name="Rectangle 2">
            <a:extLst>
              <a:ext uri="{FF2B5EF4-FFF2-40B4-BE49-F238E27FC236}">
                <a16:creationId xmlns:a16="http://schemas.microsoft.com/office/drawing/2014/main" id="{FBEA3219-1EC3-45F5-A446-6D34F6A50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Pelaksanaan</a:t>
            </a:r>
          </a:p>
        </p:txBody>
      </p:sp>
      <p:sp>
        <p:nvSpPr>
          <p:cNvPr id="101381" name="Rectangle 3">
            <a:extLst>
              <a:ext uri="{FF2B5EF4-FFF2-40B4-BE49-F238E27FC236}">
                <a16:creationId xmlns:a16="http://schemas.microsoft.com/office/drawing/2014/main" id="{B6C186E1-F38F-49B0-A2B6-3675579FEB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 dirty="0" err="1">
                <a:latin typeface="Tahoma" panose="020B0604030504040204" pitchFamily="34" charset="0"/>
              </a:rPr>
              <a:t>Langkah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Pelaksanaan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penelaahan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kontrak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juga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mirip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dengan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langkah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pelaksanaan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pembuatan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kontrak</a:t>
            </a:r>
            <a:endParaRPr lang="en-US" altLang="id-ID" dirty="0">
              <a:latin typeface="Tahoma" panose="020B0604030504040204" pitchFamily="34" charset="0"/>
            </a:endParaRPr>
          </a:p>
          <a:p>
            <a:pPr eaLnBrk="1" hangingPunct="1"/>
            <a:r>
              <a:rPr lang="en-US" altLang="id-ID" dirty="0" err="1">
                <a:latin typeface="Tahoma" panose="020B0604030504040204" pitchFamily="34" charset="0"/>
              </a:rPr>
              <a:t>Bedanya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adalah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dalam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penelaahan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kontrak</a:t>
            </a:r>
            <a:r>
              <a:rPr lang="en-US" altLang="id-ID" dirty="0">
                <a:latin typeface="Tahoma" panose="020B0604030504040204" pitchFamily="34" charset="0"/>
              </a:rPr>
              <a:t>, drafter </a:t>
            </a:r>
            <a:r>
              <a:rPr lang="en-US" altLang="id-ID" dirty="0" err="1">
                <a:latin typeface="Tahoma" panose="020B0604030504040204" pitchFamily="34" charset="0"/>
              </a:rPr>
              <a:t>memverifikasi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apakah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dibuat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sudah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betul-betul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mencerminkan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keinginan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klien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melindungi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klien</a:t>
            </a:r>
            <a:endParaRPr lang="en-US" altLang="id-ID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197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Slide Number Placeholder 5">
            <a:extLst>
              <a:ext uri="{FF2B5EF4-FFF2-40B4-BE49-F238E27FC236}">
                <a16:creationId xmlns:a16="http://schemas.microsoft.com/office/drawing/2014/main" id="{0BFBABF7-13AC-4F26-96EA-7FEE115CF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1D162A0-142D-46C1-8680-C44B58CFA3AE}" type="slidenum">
              <a:rPr lang="en-US" altLang="id-ID" sz="1400">
                <a:latin typeface="Arial" panose="020B0604020202020204" pitchFamily="34" charset="0"/>
              </a:rPr>
              <a:pPr/>
              <a:t>12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:a16="http://schemas.microsoft.com/office/drawing/2014/main" id="{F67A9180-A3EC-44C9-8648-4D28E13E0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Akhir</a:t>
            </a:r>
          </a:p>
        </p:txBody>
      </p:sp>
      <p:sp>
        <p:nvSpPr>
          <p:cNvPr id="102405" name="Rectangle 3">
            <a:extLst>
              <a:ext uri="{FF2B5EF4-FFF2-40B4-BE49-F238E27FC236}">
                <a16:creationId xmlns:a16="http://schemas.microsoft.com/office/drawing/2014/main" id="{D76A1F79-A278-4BA3-8FDB-3399F5BBA9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Membuat poin-poin komentar terhadap rancangan kontrak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Membagi komentar menjadi: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Komentar umum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Menilai secara keseluruhan apakah kontrak sudah memadai dari sisi penelaah kontrak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Komentar khusus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Memberikan penyempurnaan pasal-pasal yang dianggap kurang memadai</a:t>
            </a:r>
          </a:p>
        </p:txBody>
      </p:sp>
    </p:spTree>
    <p:extLst>
      <p:ext uri="{BB962C8B-B14F-4D97-AF65-F5344CB8AC3E}">
        <p14:creationId xmlns:p14="http://schemas.microsoft.com/office/powerpoint/2010/main" val="336796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6">
            <a:extLst>
              <a:ext uri="{FF2B5EF4-FFF2-40B4-BE49-F238E27FC236}">
                <a16:creationId xmlns:a16="http://schemas.microsoft.com/office/drawing/2014/main" id="{4373CB52-1AC8-4AC0-861C-8F4D11605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85F0A11F-28CD-4853-9038-21F6EBC9BEAC}" type="slidenum">
              <a:rPr lang="en-US" altLang="id-ID" sz="1400">
                <a:latin typeface="Arial" panose="020B0604020202020204" pitchFamily="34" charset="0"/>
              </a:rPr>
              <a:pPr/>
              <a:t>13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3428" name="Rectangle 2">
            <a:extLst>
              <a:ext uri="{FF2B5EF4-FFF2-40B4-BE49-F238E27FC236}">
                <a16:creationId xmlns:a16="http://schemas.microsoft.com/office/drawing/2014/main" id="{FE91FC11-8634-46CE-9DC8-581958492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1676401"/>
            <a:ext cx="8001000" cy="2424113"/>
          </a:xfrm>
        </p:spPr>
        <p:txBody>
          <a:bodyPr/>
          <a:lstStyle/>
          <a:p>
            <a:pPr eaLnBrk="1" hangingPunct="1"/>
            <a:r>
              <a:rPr lang="en-US" altLang="id-ID" dirty="0">
                <a:latin typeface="Tahoma" panose="020B0604030504040204" pitchFamily="34" charset="0"/>
              </a:rPr>
              <a:t>NEGOSIASI KONTRAK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2B5359D6-914F-40FC-A17F-0F446A55292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21708" y="175098"/>
            <a:ext cx="9144000" cy="1655762"/>
          </a:xfrm>
        </p:spPr>
        <p:txBody>
          <a:bodyPr/>
          <a:lstStyle/>
          <a:p>
            <a:pPr eaLnBrk="1" hangingPunct="1">
              <a:buFont typeface="Wingdings 2" charset="0"/>
              <a:buNone/>
              <a:defRPr/>
            </a:pP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.</a:t>
            </a:r>
            <a:endParaRPr lang="id-ID" dirty="0">
              <a:solidFill>
                <a:schemeClr val="bg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1863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Slide Number Placeholder 5">
            <a:extLst>
              <a:ext uri="{FF2B5EF4-FFF2-40B4-BE49-F238E27FC236}">
                <a16:creationId xmlns:a16="http://schemas.microsoft.com/office/drawing/2014/main" id="{6DFD2ADD-185D-4A5C-892B-5A906FFD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0D9E85A0-7AC4-4575-A217-B04F8A83D1A7}" type="slidenum">
              <a:rPr lang="en-US" altLang="id-ID" sz="1400">
                <a:latin typeface="Arial" panose="020B0604020202020204" pitchFamily="34" charset="0"/>
              </a:rPr>
              <a:pPr/>
              <a:t>14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:a16="http://schemas.microsoft.com/office/drawing/2014/main" id="{BBE8BE1A-170F-4711-BE90-262A35F18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Dua Tahap Negosiasi Kontrak</a:t>
            </a:r>
          </a:p>
        </p:txBody>
      </p:sp>
      <p:sp>
        <p:nvSpPr>
          <p:cNvPr id="104453" name="Rectangle 3">
            <a:extLst>
              <a:ext uri="{FF2B5EF4-FFF2-40B4-BE49-F238E27FC236}">
                <a16:creationId xmlns:a16="http://schemas.microsoft.com/office/drawing/2014/main" id="{D7D8F6A9-D645-4663-8660-6065D1B3BC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Tahap Persiapan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Tahap Pelaksanaan</a:t>
            </a:r>
          </a:p>
        </p:txBody>
      </p:sp>
    </p:spTree>
    <p:extLst>
      <p:ext uri="{BB962C8B-B14F-4D97-AF65-F5344CB8AC3E}">
        <p14:creationId xmlns:p14="http://schemas.microsoft.com/office/powerpoint/2010/main" val="3668982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Slide Number Placeholder 5">
            <a:extLst>
              <a:ext uri="{FF2B5EF4-FFF2-40B4-BE49-F238E27FC236}">
                <a16:creationId xmlns:a16="http://schemas.microsoft.com/office/drawing/2014/main" id="{6D45556D-E94A-418A-8CB6-9B0E82110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6D53AC0-AB36-4BDF-B254-6BA7FB4E8869}" type="slidenum">
              <a:rPr lang="en-US" altLang="id-ID" sz="1400">
                <a:latin typeface="Arial" panose="020B0604020202020204" pitchFamily="34" charset="0"/>
              </a:rPr>
              <a:pPr/>
              <a:t>15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5476" name="Rectangle 2">
            <a:extLst>
              <a:ext uri="{FF2B5EF4-FFF2-40B4-BE49-F238E27FC236}">
                <a16:creationId xmlns:a16="http://schemas.microsoft.com/office/drawing/2014/main" id="{2DCCA6D4-38D6-4844-AECC-C21B8DB1B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Tahap Persiapan (1)</a:t>
            </a:r>
          </a:p>
        </p:txBody>
      </p:sp>
      <p:sp>
        <p:nvSpPr>
          <p:cNvPr id="105477" name="Rectangle 3">
            <a:extLst>
              <a:ext uri="{FF2B5EF4-FFF2-40B4-BE49-F238E27FC236}">
                <a16:creationId xmlns:a16="http://schemas.microsoft.com/office/drawing/2014/main" id="{92B1D0C9-34C6-42FA-A400-29D4BF783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Menguasai rancangan kontrak secara komprehensif dan rinci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Menguasai tentang industri dari kontrak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Menguasai peraturan perundang-undangan yang melingkupi kontrak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Memahami betul apa yang diinginkan oleh pihak yang diwakili dan posisinya</a:t>
            </a:r>
          </a:p>
        </p:txBody>
      </p:sp>
    </p:spTree>
    <p:extLst>
      <p:ext uri="{BB962C8B-B14F-4D97-AF65-F5344CB8AC3E}">
        <p14:creationId xmlns:p14="http://schemas.microsoft.com/office/powerpoint/2010/main" val="1262319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Slide Number Placeholder 5">
            <a:extLst>
              <a:ext uri="{FF2B5EF4-FFF2-40B4-BE49-F238E27FC236}">
                <a16:creationId xmlns:a16="http://schemas.microsoft.com/office/drawing/2014/main" id="{6EA2D2F1-4D46-45BB-A103-C5EE99414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0F488AE-C585-4353-9512-DBA4BE982BC5}" type="slidenum">
              <a:rPr lang="en-US" altLang="id-ID" sz="1400">
                <a:latin typeface="Arial" panose="020B0604020202020204" pitchFamily="34" charset="0"/>
              </a:rPr>
              <a:pPr/>
              <a:t>16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6500" name="Rectangle 2">
            <a:extLst>
              <a:ext uri="{FF2B5EF4-FFF2-40B4-BE49-F238E27FC236}">
                <a16:creationId xmlns:a16="http://schemas.microsoft.com/office/drawing/2014/main" id="{D9536B7C-3EC2-4CE6-A24E-D729E2822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Tahap Persiapan (2)</a:t>
            </a:r>
          </a:p>
        </p:txBody>
      </p:sp>
      <p:sp>
        <p:nvSpPr>
          <p:cNvPr id="106501" name="Rectangle 3">
            <a:extLst>
              <a:ext uri="{FF2B5EF4-FFF2-40B4-BE49-F238E27FC236}">
                <a16:creationId xmlns:a16="http://schemas.microsoft.com/office/drawing/2014/main" id="{D20FDD92-EC57-4C11-8EF8-157EBC9C16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Identifikasi poin-poin yang berpotensi menjadi masalah atau dipermasalahkan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Antisipasi solusi dari poin-poin yang berpotensi menjadi masalah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Tumbuhkan percaya diri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Sedapat mungkin negosiasi dilakukan di kantor sendiri atau paling tidak di tempat yang netral</a:t>
            </a:r>
          </a:p>
        </p:txBody>
      </p:sp>
    </p:spTree>
    <p:extLst>
      <p:ext uri="{BB962C8B-B14F-4D97-AF65-F5344CB8AC3E}">
        <p14:creationId xmlns:p14="http://schemas.microsoft.com/office/powerpoint/2010/main" val="577793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Slide Number Placeholder 5">
            <a:extLst>
              <a:ext uri="{FF2B5EF4-FFF2-40B4-BE49-F238E27FC236}">
                <a16:creationId xmlns:a16="http://schemas.microsoft.com/office/drawing/2014/main" id="{A473F39D-DD03-446C-A0C7-CEFAE8F5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B3123AA5-3B91-4CCF-8829-9FA11828F3E7}" type="slidenum">
              <a:rPr lang="en-US" altLang="id-ID" sz="1400">
                <a:latin typeface="Arial" panose="020B0604020202020204" pitchFamily="34" charset="0"/>
              </a:rPr>
              <a:pPr/>
              <a:t>17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7524" name="Rectangle 2">
            <a:extLst>
              <a:ext uri="{FF2B5EF4-FFF2-40B4-BE49-F238E27FC236}">
                <a16:creationId xmlns:a16="http://schemas.microsoft.com/office/drawing/2014/main" id="{AE2B4098-3C1D-4C52-BD5F-887F6542C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Tahap Pelaksanaan (1)</a:t>
            </a:r>
          </a:p>
        </p:txBody>
      </p:sp>
      <p:sp>
        <p:nvSpPr>
          <p:cNvPr id="107525" name="Rectangle 3">
            <a:extLst>
              <a:ext uri="{FF2B5EF4-FFF2-40B4-BE49-F238E27FC236}">
                <a16:creationId xmlns:a16="http://schemas.microsoft.com/office/drawing/2014/main" id="{42C9066F-A2BD-41D2-92B8-57E953A821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Mengetahui siapa yang dihadadapi dan ukur kekuatan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Sedapat mungkin memimpin negosiasi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Tetapkan apa saja yang hendak dicapai dalam negosiasi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Minta pihak counterpart memberitahukan apa yang menjadi keinginannya (demand)</a:t>
            </a:r>
          </a:p>
          <a:p>
            <a:pPr eaLnBrk="1" hangingPunct="1">
              <a:lnSpc>
                <a:spcPct val="90000"/>
              </a:lnSpc>
            </a:pPr>
            <a:endParaRPr lang="en-US" altLang="id-ID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233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Slide Number Placeholder 5">
            <a:extLst>
              <a:ext uri="{FF2B5EF4-FFF2-40B4-BE49-F238E27FC236}">
                <a16:creationId xmlns:a16="http://schemas.microsoft.com/office/drawing/2014/main" id="{2E93DAF6-534C-4396-BCD1-42E426283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FEFE52DB-76FD-4757-BD35-75962F097A86}" type="slidenum">
              <a:rPr lang="en-US" altLang="id-ID" sz="1400">
                <a:latin typeface="Arial" panose="020B0604020202020204" pitchFamily="34" charset="0"/>
              </a:rPr>
              <a:pPr/>
              <a:t>18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8548" name="Rectangle 2">
            <a:extLst>
              <a:ext uri="{FF2B5EF4-FFF2-40B4-BE49-F238E27FC236}">
                <a16:creationId xmlns:a16="http://schemas.microsoft.com/office/drawing/2014/main" id="{AF584EF5-977B-4DD7-805F-849228F07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Tahap Pelaksanaan (2)</a:t>
            </a:r>
          </a:p>
        </p:txBody>
      </p:sp>
      <p:sp>
        <p:nvSpPr>
          <p:cNvPr id="108549" name="Rectangle 3">
            <a:extLst>
              <a:ext uri="{FF2B5EF4-FFF2-40B4-BE49-F238E27FC236}">
                <a16:creationId xmlns:a16="http://schemas.microsoft.com/office/drawing/2014/main" id="{653AF0AC-81E3-44BE-A8E5-666D1345C1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Selesaikan poin-poin yang mudah untuk diselesaikan lebih dahulu dan menunda poin-poin yang rumit belakangan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Berikan argumentasi yang logis serta analogi untuk menjelaskan posisi/pandangan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Sedapat mungkin mempermainkan emosi</a:t>
            </a:r>
          </a:p>
        </p:txBody>
      </p:sp>
    </p:spTree>
    <p:extLst>
      <p:ext uri="{BB962C8B-B14F-4D97-AF65-F5344CB8AC3E}">
        <p14:creationId xmlns:p14="http://schemas.microsoft.com/office/powerpoint/2010/main" val="4272182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Slide Number Placeholder 5">
            <a:extLst>
              <a:ext uri="{FF2B5EF4-FFF2-40B4-BE49-F238E27FC236}">
                <a16:creationId xmlns:a16="http://schemas.microsoft.com/office/drawing/2014/main" id="{485EE317-CE27-4286-9567-B4C790A5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A2FF518-E36A-4D4F-8E9A-DA111A2D7076}" type="slidenum">
              <a:rPr lang="en-US" altLang="id-ID" sz="1400">
                <a:latin typeface="Arial" panose="020B0604020202020204" pitchFamily="34" charset="0"/>
              </a:rPr>
              <a:pPr/>
              <a:t>19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09572" name="Rectangle 2">
            <a:extLst>
              <a:ext uri="{FF2B5EF4-FFF2-40B4-BE49-F238E27FC236}">
                <a16:creationId xmlns:a16="http://schemas.microsoft.com/office/drawing/2014/main" id="{1814E4D2-4EDF-4470-96BB-74794EDC7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Tahap Pelaksanaan (3)</a:t>
            </a:r>
          </a:p>
        </p:txBody>
      </p:sp>
      <p:sp>
        <p:nvSpPr>
          <p:cNvPr id="109573" name="Rectangle 3">
            <a:extLst>
              <a:ext uri="{FF2B5EF4-FFF2-40B4-BE49-F238E27FC236}">
                <a16:creationId xmlns:a16="http://schemas.microsoft.com/office/drawing/2014/main" id="{B9CACFFE-BEAF-497F-9D8E-EA6D72F7BD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Jangan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terburu-buru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untuk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melakukan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negosiasi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kontrak</a:t>
            </a:r>
            <a:endParaRPr lang="en-US" altLang="id-ID" dirty="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Jangan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terjebak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untuk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menyelesaikan</a:t>
            </a:r>
            <a:r>
              <a:rPr lang="en-US" altLang="id-ID" dirty="0">
                <a:latin typeface="Tahoma" panose="020B0604030504040204" pitchFamily="34" charset="0"/>
              </a:rPr>
              <a:t> pending matters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Jangan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ambil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keputusan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terhadap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poin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perlu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mendapat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arahan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dari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pihak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diwakili</a:t>
            </a:r>
            <a:endParaRPr lang="en-US" altLang="id-ID" dirty="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Sedapat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mungkin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tidak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menyelesaikan</a:t>
            </a:r>
            <a:r>
              <a:rPr lang="en-US" altLang="id-ID" dirty="0">
                <a:latin typeface="Tahoma" panose="020B0604030504040204" pitchFamily="34" charset="0"/>
              </a:rPr>
              <a:t> proses </a:t>
            </a:r>
            <a:r>
              <a:rPr lang="en-US" altLang="id-ID" dirty="0" err="1">
                <a:latin typeface="Tahoma" panose="020B0604030504040204" pitchFamily="34" charset="0"/>
              </a:rPr>
              <a:t>negosiasi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dalam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satu</a:t>
            </a:r>
            <a:r>
              <a:rPr lang="en-US" altLang="id-ID" dirty="0">
                <a:latin typeface="Tahoma" panose="020B0604030504040204" pitchFamily="34" charset="0"/>
              </a:rPr>
              <a:t> kali </a:t>
            </a:r>
            <a:r>
              <a:rPr lang="en-US" altLang="id-ID" dirty="0" err="1">
                <a:latin typeface="Tahoma" panose="020B0604030504040204" pitchFamily="34" charset="0"/>
              </a:rPr>
              <a:t>pertemuan</a:t>
            </a:r>
            <a:endParaRPr lang="en-US" altLang="id-ID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41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Slide Number Placeholder 5">
            <a:extLst>
              <a:ext uri="{FF2B5EF4-FFF2-40B4-BE49-F238E27FC236}">
                <a16:creationId xmlns:a16="http://schemas.microsoft.com/office/drawing/2014/main" id="{C8AA0499-627A-43F0-AAFA-F1017F683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515CE27-E2AB-4FA5-834E-D85110A3C675}" type="slidenum">
              <a:rPr lang="en-US" altLang="id-ID" sz="1400">
                <a:latin typeface="Arial" panose="020B0604020202020204" pitchFamily="34" charset="0"/>
              </a:rPr>
              <a:pPr/>
              <a:t>2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92164" name="Rectangle 2">
            <a:extLst>
              <a:ext uri="{FF2B5EF4-FFF2-40B4-BE49-F238E27FC236}">
                <a16:creationId xmlns:a16="http://schemas.microsoft.com/office/drawing/2014/main" id="{6F70689C-C715-464D-862E-8DAF00BAC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Tiga Langkah Pembuatan Kontrak</a:t>
            </a:r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id="{82F4B441-E508-471B-9E41-F8CEAC4CB4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Persiapan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Pelaksanaan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Akhir</a:t>
            </a:r>
          </a:p>
        </p:txBody>
      </p:sp>
    </p:spTree>
    <p:extLst>
      <p:ext uri="{BB962C8B-B14F-4D97-AF65-F5344CB8AC3E}">
        <p14:creationId xmlns:p14="http://schemas.microsoft.com/office/powerpoint/2010/main" val="914672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Slide Number Placeholder 5">
            <a:extLst>
              <a:ext uri="{FF2B5EF4-FFF2-40B4-BE49-F238E27FC236}">
                <a16:creationId xmlns:a16="http://schemas.microsoft.com/office/drawing/2014/main" id="{FB31CE4D-5D49-44C4-ABDE-A3F3AD19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8E98FD7-BFF4-42D2-A5E2-CF4F88CB1CE1}" type="slidenum">
              <a:rPr lang="en-US" altLang="id-ID" sz="1400">
                <a:latin typeface="Arial" panose="020B0604020202020204" pitchFamily="34" charset="0"/>
              </a:rPr>
              <a:pPr/>
              <a:t>20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110596" name="Rectangle 2">
            <a:extLst>
              <a:ext uri="{FF2B5EF4-FFF2-40B4-BE49-F238E27FC236}">
                <a16:creationId xmlns:a16="http://schemas.microsoft.com/office/drawing/2014/main" id="{93F12756-CD04-4EA6-B8C1-188E4E38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Tahap Pelaksanaan (4)</a:t>
            </a:r>
          </a:p>
        </p:txBody>
      </p:sp>
      <p:sp>
        <p:nvSpPr>
          <p:cNvPr id="110597" name="Rectangle 3">
            <a:extLst>
              <a:ext uri="{FF2B5EF4-FFF2-40B4-BE49-F238E27FC236}">
                <a16:creationId xmlns:a16="http://schemas.microsoft.com/office/drawing/2014/main" id="{6EA2D8E4-C712-4967-BC29-87124A0079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 dirty="0" err="1">
                <a:latin typeface="Tahoma" panose="020B0604030504040204" pitchFamily="34" charset="0"/>
              </a:rPr>
              <a:t>Catat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semua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hal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telah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disepakati</a:t>
            </a:r>
            <a:r>
              <a:rPr lang="en-US" altLang="id-ID" dirty="0">
                <a:latin typeface="Tahoma" panose="020B0604030504040204" pitchFamily="34" charset="0"/>
              </a:rPr>
              <a:t> (</a:t>
            </a:r>
            <a:r>
              <a:rPr lang="en-US" altLang="id-ID" dirty="0" err="1">
                <a:latin typeface="Tahoma" panose="020B0604030504040204" pitchFamily="34" charset="0"/>
              </a:rPr>
              <a:t>membuat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notulen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rapat</a:t>
            </a:r>
            <a:r>
              <a:rPr lang="en-US" altLang="id-ID" dirty="0">
                <a:latin typeface="Tahoma" panose="020B0604030504040204" pitchFamily="34" charset="0"/>
              </a:rPr>
              <a:t>)</a:t>
            </a:r>
          </a:p>
          <a:p>
            <a:pPr eaLnBrk="1" hangingPunct="1"/>
            <a:r>
              <a:rPr lang="en-US" altLang="id-ID" dirty="0" err="1">
                <a:latin typeface="Tahoma" panose="020B0604030504040204" pitchFamily="34" charset="0"/>
              </a:rPr>
              <a:t>Tuangkan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hasil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negosiasi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dalam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rancangan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kontrak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dengan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menggunakan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ja-JP" altLang="en-US" dirty="0">
                <a:latin typeface="Tahoma" panose="020B0604030504040204" pitchFamily="34" charset="0"/>
              </a:rPr>
              <a:t>‘</a:t>
            </a:r>
            <a:r>
              <a:rPr lang="en-US" altLang="ja-JP" dirty="0">
                <a:latin typeface="Tahoma" panose="020B0604030504040204" pitchFamily="34" charset="0"/>
              </a:rPr>
              <a:t>mark-up</a:t>
            </a:r>
            <a:r>
              <a:rPr lang="ja-JP" altLang="en-US" dirty="0">
                <a:latin typeface="Tahoma" panose="020B0604030504040204" pitchFamily="34" charset="0"/>
              </a:rPr>
              <a:t>’</a:t>
            </a:r>
            <a:endParaRPr lang="en-US" altLang="id-ID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42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>
            <a:extLst>
              <a:ext uri="{FF2B5EF4-FFF2-40B4-BE49-F238E27FC236}">
                <a16:creationId xmlns:a16="http://schemas.microsoft.com/office/drawing/2014/main" id="{B9C23B5C-81AC-4BE6-B66D-B9D879434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47006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altLang="id-ID" dirty="0"/>
            </a:br>
            <a:r>
              <a:rPr lang="en-US" altLang="id-ID" sz="1800" dirty="0" err="1"/>
              <a:t>Referensi</a:t>
            </a:r>
            <a:r>
              <a:rPr lang="en-US" altLang="id-ID" sz="1800" dirty="0"/>
              <a:t> : </a:t>
            </a:r>
            <a:br>
              <a:rPr lang="en-US" altLang="id-ID" sz="1800" dirty="0"/>
            </a:br>
            <a:r>
              <a:rPr lang="en-US" altLang="id-ID" sz="1800" dirty="0"/>
              <a:t>Diktat Prof. </a:t>
            </a:r>
            <a:r>
              <a:rPr lang="en-US" altLang="id-ID" sz="1800" dirty="0" err="1"/>
              <a:t>Hikmahanto</a:t>
            </a:r>
            <a:r>
              <a:rPr lang="en-US" altLang="id-ID" sz="1800" dirty="0"/>
              <a:t> </a:t>
            </a:r>
            <a:r>
              <a:rPr lang="en-US" altLang="id-ID" sz="1800" dirty="0" err="1"/>
              <a:t>Juwana</a:t>
            </a:r>
            <a:br>
              <a:rPr lang="en-US" altLang="id-ID" dirty="0"/>
            </a:br>
            <a:br>
              <a:rPr lang="en-US" altLang="id-ID" dirty="0"/>
            </a:br>
            <a:br>
              <a:rPr lang="en-US" altLang="id-ID" dirty="0"/>
            </a:br>
            <a:br>
              <a:rPr lang="en-US" altLang="id-ID" dirty="0"/>
            </a:br>
            <a:br>
              <a:rPr lang="en-US" altLang="id-ID" dirty="0"/>
            </a:br>
            <a:r>
              <a:rPr lang="en-US" altLang="id-ID" dirty="0"/>
              <a:t>                                   </a:t>
            </a:r>
            <a:r>
              <a:rPr lang="en-US" altLang="id-ID" dirty="0" err="1"/>
              <a:t>Terima</a:t>
            </a:r>
            <a:r>
              <a:rPr lang="en-US" altLang="id-ID" dirty="0"/>
              <a:t> </a:t>
            </a:r>
            <a:r>
              <a:rPr lang="en-US" altLang="id-ID" dirty="0" err="1"/>
              <a:t>Kasih</a:t>
            </a:r>
            <a:endParaRPr lang="en-US" altLang="id-ID" dirty="0"/>
          </a:p>
        </p:txBody>
      </p:sp>
      <p:sp>
        <p:nvSpPr>
          <p:cNvPr id="111619" name="Footer Placeholder 3">
            <a:extLst>
              <a:ext uri="{FF2B5EF4-FFF2-40B4-BE49-F238E27FC236}">
                <a16:creationId xmlns:a16="http://schemas.microsoft.com/office/drawing/2014/main" id="{21CCEFB6-6548-4894-8303-18B04B13B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id-ID">
                <a:solidFill>
                  <a:schemeClr val="bg2"/>
                </a:solidFill>
              </a:rPr>
              <a:t>Copyright by Hikmahanto Juwana 2019(c)</a:t>
            </a:r>
          </a:p>
        </p:txBody>
      </p:sp>
      <p:sp>
        <p:nvSpPr>
          <p:cNvPr id="111620" name="Slide Number Placeholder 4">
            <a:extLst>
              <a:ext uri="{FF2B5EF4-FFF2-40B4-BE49-F238E27FC236}">
                <a16:creationId xmlns:a16="http://schemas.microsoft.com/office/drawing/2014/main" id="{95B94534-2AE7-4A9A-AA5D-8BDFAE4A2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C2BB8D8-C393-453A-A9FE-799845415DC2}" type="slidenum">
              <a:rPr lang="en-US" altLang="id-ID">
                <a:solidFill>
                  <a:schemeClr val="bg2"/>
                </a:solidFill>
              </a:rPr>
              <a:pPr/>
              <a:t>21</a:t>
            </a:fld>
            <a:endParaRPr lang="en-US" altLang="id-ID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537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Slide Number Placeholder 5">
            <a:extLst>
              <a:ext uri="{FF2B5EF4-FFF2-40B4-BE49-F238E27FC236}">
                <a16:creationId xmlns:a16="http://schemas.microsoft.com/office/drawing/2014/main" id="{37B0CE98-8A84-432A-A9BF-2DF46A8E6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986980C-BD19-4442-8AF0-4B09AF312A5C}" type="slidenum">
              <a:rPr lang="en-US" altLang="id-ID" sz="1400">
                <a:latin typeface="Arial" panose="020B0604020202020204" pitchFamily="34" charset="0"/>
              </a:rPr>
              <a:pPr/>
              <a:t>3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93188" name="Rectangle 2">
            <a:extLst>
              <a:ext uri="{FF2B5EF4-FFF2-40B4-BE49-F238E27FC236}">
                <a16:creationId xmlns:a16="http://schemas.microsoft.com/office/drawing/2014/main" id="{13941795-74E6-447F-A5C2-36CC72391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Persiapan (1)</a:t>
            </a:r>
          </a:p>
        </p:txBody>
      </p:sp>
      <p:sp>
        <p:nvSpPr>
          <p:cNvPr id="93189" name="Rectangle 3">
            <a:extLst>
              <a:ext uri="{FF2B5EF4-FFF2-40B4-BE49-F238E27FC236}">
                <a16:creationId xmlns:a16="http://schemas.microsoft.com/office/drawing/2014/main" id="{81DE79BE-ECDE-4162-ACAF-23CCC7B285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Merumuskan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secara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akurat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transaksi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hendak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dilakukan</a:t>
            </a:r>
            <a:endParaRPr lang="en-US" altLang="id-ID" dirty="0">
              <a:latin typeface="Tahoma" panose="020B060403050404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Menanyakan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langsung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pada</a:t>
            </a:r>
            <a:r>
              <a:rPr lang="en-US" altLang="id-ID" dirty="0">
                <a:latin typeface="Tahoma" panose="020B0604030504040204" pitchFamily="34" charset="0"/>
              </a:rPr>
              <a:t> orang yang </a:t>
            </a:r>
            <a:r>
              <a:rPr lang="en-US" altLang="id-ID" dirty="0" err="1">
                <a:latin typeface="Tahoma" panose="020B0604030504040204" pitchFamily="34" charset="0"/>
              </a:rPr>
              <a:t>tahu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tentang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transaksi</a:t>
            </a:r>
            <a:endParaRPr lang="en-US" altLang="id-ID" dirty="0">
              <a:latin typeface="Tahoma" panose="020B060403050404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Mencari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bahan-bahan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tertulis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tentang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transaksi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akan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dilakukan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Memahami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Substansu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dari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transaksi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akan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dilakukan</a:t>
            </a:r>
            <a:endParaRPr lang="en-US" altLang="id-ID" dirty="0">
              <a:latin typeface="Tahoma" panose="020B060403050404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Membaca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literatur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relevan</a:t>
            </a:r>
            <a:endParaRPr lang="en-US" altLang="id-ID" dirty="0">
              <a:latin typeface="Tahoma" panose="020B060403050404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id-ID" dirty="0" err="1">
                <a:latin typeface="Tahoma" panose="020B0604030504040204" pitchFamily="34" charset="0"/>
              </a:rPr>
              <a:t>Bertanya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kepada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pihak-pihak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mengetahui</a:t>
            </a:r>
            <a:endParaRPr lang="en-US" altLang="id-ID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32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Slide Number Placeholder 5">
            <a:extLst>
              <a:ext uri="{FF2B5EF4-FFF2-40B4-BE49-F238E27FC236}">
                <a16:creationId xmlns:a16="http://schemas.microsoft.com/office/drawing/2014/main" id="{4AF22909-E568-487D-811C-4371A035E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FC70A559-ABF1-4F49-91B8-14FA5CA43E04}" type="slidenum">
              <a:rPr lang="en-US" altLang="id-ID" sz="1400">
                <a:latin typeface="Arial" panose="020B0604020202020204" pitchFamily="34" charset="0"/>
              </a:rPr>
              <a:pPr/>
              <a:t>4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id="{E7A97CA6-B36D-47F5-A767-689B88C4F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Persiapan (2)</a:t>
            </a:r>
          </a:p>
        </p:txBody>
      </p:sp>
      <p:sp>
        <p:nvSpPr>
          <p:cNvPr id="94213" name="Rectangle 3">
            <a:extLst>
              <a:ext uri="{FF2B5EF4-FFF2-40B4-BE49-F238E27FC236}">
                <a16:creationId xmlns:a16="http://schemas.microsoft.com/office/drawing/2014/main" id="{049EBE0A-EC5C-4ABD-9F34-4B2FF82A91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Memahami peraturan perundang-undangan yang melingkupi transaksi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Menelusuri berbagai peraturan perundang-undangan yang terkait dengan transaksi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Mendapatkan preseden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Mencari kontrak-kontrak yang mirip dengan transaksi yang akan dilakukan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Preseden hanya sebagai acuan: Tidak untuk digunakan</a:t>
            </a:r>
          </a:p>
        </p:txBody>
      </p:sp>
    </p:spTree>
    <p:extLst>
      <p:ext uri="{BB962C8B-B14F-4D97-AF65-F5344CB8AC3E}">
        <p14:creationId xmlns:p14="http://schemas.microsoft.com/office/powerpoint/2010/main" val="2987722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Slide Number Placeholder 5">
            <a:extLst>
              <a:ext uri="{FF2B5EF4-FFF2-40B4-BE49-F238E27FC236}">
                <a16:creationId xmlns:a16="http://schemas.microsoft.com/office/drawing/2014/main" id="{0DEA37E7-1AC3-4386-8C96-401A054B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7CEB471-8E5F-42A0-90A4-149C062F4E72}" type="slidenum">
              <a:rPr lang="en-US" altLang="id-ID" sz="1400">
                <a:latin typeface="Arial" panose="020B0604020202020204" pitchFamily="34" charset="0"/>
              </a:rPr>
              <a:pPr/>
              <a:t>5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95236" name="Rectangle 2">
            <a:extLst>
              <a:ext uri="{FF2B5EF4-FFF2-40B4-BE49-F238E27FC236}">
                <a16:creationId xmlns:a16="http://schemas.microsoft.com/office/drawing/2014/main" id="{E1018992-7A9A-44F5-94CA-DD8EF6574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Pelaksanaan (1)</a:t>
            </a:r>
          </a:p>
        </p:txBody>
      </p:sp>
      <p:sp>
        <p:nvSpPr>
          <p:cNvPr id="95237" name="Rectangle 3">
            <a:extLst>
              <a:ext uri="{FF2B5EF4-FFF2-40B4-BE49-F238E27FC236}">
                <a16:creationId xmlns:a16="http://schemas.microsoft.com/office/drawing/2014/main" id="{AEBA533A-D817-4FC5-9C44-966BB68C9C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Menentukan pihak-pihak yang hendak melakukan transaksi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Untuk dicantumkan dalam Pencantuman Identitas Para Pihak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Memformulasikan latar belakang diadakannya kontrak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Menulis pokok-pokok pikiran yang hendak dimasukkan dalam kontrak</a:t>
            </a:r>
          </a:p>
        </p:txBody>
      </p:sp>
    </p:spTree>
    <p:extLst>
      <p:ext uri="{BB962C8B-B14F-4D97-AF65-F5344CB8AC3E}">
        <p14:creationId xmlns:p14="http://schemas.microsoft.com/office/powerpoint/2010/main" val="257167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Slide Number Placeholder 5">
            <a:extLst>
              <a:ext uri="{FF2B5EF4-FFF2-40B4-BE49-F238E27FC236}">
                <a16:creationId xmlns:a16="http://schemas.microsoft.com/office/drawing/2014/main" id="{7A611A6E-BE65-466E-9B4C-069016225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B8BB34CF-5409-4B83-B394-0D8CEC28D07C}" type="slidenum">
              <a:rPr lang="en-US" altLang="id-ID" sz="1400">
                <a:latin typeface="Arial" panose="020B0604020202020204" pitchFamily="34" charset="0"/>
              </a:rPr>
              <a:pPr/>
              <a:t>6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96260" name="Rectangle 2">
            <a:extLst>
              <a:ext uri="{FF2B5EF4-FFF2-40B4-BE49-F238E27FC236}">
                <a16:creationId xmlns:a16="http://schemas.microsoft.com/office/drawing/2014/main" id="{8E521104-424D-425C-BEAD-BAB62A90D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Pelaksanaan (2)</a:t>
            </a:r>
          </a:p>
        </p:txBody>
      </p:sp>
      <p:sp>
        <p:nvSpPr>
          <p:cNvPr id="96261" name="Rectangle 3">
            <a:extLst>
              <a:ext uri="{FF2B5EF4-FFF2-40B4-BE49-F238E27FC236}">
                <a16:creationId xmlns:a16="http://schemas.microsoft.com/office/drawing/2014/main" id="{55DA550B-33C9-446E-B389-467E5201A4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Mensistematis pokok-pokok pikiran ke dalam klausula definisi, klausula transaksi, klausula spesifik dan klausula ketentuan umum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Membagi ke dalam pasal-pasal, bagian dan bab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>
                <a:latin typeface="Tahoma" panose="020B0604030504040204" pitchFamily="34" charset="0"/>
              </a:rPr>
              <a:t>Merumuskan kalimat hukum dari tiap-tiap pokok pikiran</a:t>
            </a:r>
          </a:p>
        </p:txBody>
      </p:sp>
    </p:spTree>
    <p:extLst>
      <p:ext uri="{BB962C8B-B14F-4D97-AF65-F5344CB8AC3E}">
        <p14:creationId xmlns:p14="http://schemas.microsoft.com/office/powerpoint/2010/main" val="3886963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Slide Number Placeholder 5">
            <a:extLst>
              <a:ext uri="{FF2B5EF4-FFF2-40B4-BE49-F238E27FC236}">
                <a16:creationId xmlns:a16="http://schemas.microsoft.com/office/drawing/2014/main" id="{566EFACE-B0D9-425D-9393-AF25965AB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7099409D-6E1C-42EE-AFD2-121284793C61}" type="slidenum">
              <a:rPr lang="en-US" altLang="id-ID" sz="1400">
                <a:latin typeface="Arial" panose="020B0604020202020204" pitchFamily="34" charset="0"/>
              </a:rPr>
              <a:pPr/>
              <a:t>7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97284" name="Rectangle 2">
            <a:extLst>
              <a:ext uri="{FF2B5EF4-FFF2-40B4-BE49-F238E27FC236}">
                <a16:creationId xmlns:a16="http://schemas.microsoft.com/office/drawing/2014/main" id="{40F5F798-787F-4A5A-ABE5-4DD27C7F8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Pelaksanaan (3)</a:t>
            </a:r>
          </a:p>
        </p:txBody>
      </p:sp>
      <p:sp>
        <p:nvSpPr>
          <p:cNvPr id="97285" name="Rectangle 3">
            <a:extLst>
              <a:ext uri="{FF2B5EF4-FFF2-40B4-BE49-F238E27FC236}">
                <a16:creationId xmlns:a16="http://schemas.microsoft.com/office/drawing/2014/main" id="{E9FA081D-87A5-4CA5-8051-5C4FF33B29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Melakukan pengecekan atas rancangan awal kontrak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Melakukan konfirmasi dengan user (klien atau atasan)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Melakukan perbaikan sesuai permintaan user</a:t>
            </a:r>
          </a:p>
        </p:txBody>
      </p:sp>
    </p:spTree>
    <p:extLst>
      <p:ext uri="{BB962C8B-B14F-4D97-AF65-F5344CB8AC3E}">
        <p14:creationId xmlns:p14="http://schemas.microsoft.com/office/powerpoint/2010/main" val="86297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Slide Number Placeholder 5">
            <a:extLst>
              <a:ext uri="{FF2B5EF4-FFF2-40B4-BE49-F238E27FC236}">
                <a16:creationId xmlns:a16="http://schemas.microsoft.com/office/drawing/2014/main" id="{B6E220AD-3F9E-4EF9-A68A-3ECEA813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B0BA546-FDA5-4C36-ACEF-B8260D832E0D}" type="slidenum">
              <a:rPr lang="en-US" altLang="id-ID" sz="1400">
                <a:latin typeface="Arial" panose="020B0604020202020204" pitchFamily="34" charset="0"/>
              </a:rPr>
              <a:pPr/>
              <a:t>8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98308" name="Rectangle 2">
            <a:extLst>
              <a:ext uri="{FF2B5EF4-FFF2-40B4-BE49-F238E27FC236}">
                <a16:creationId xmlns:a16="http://schemas.microsoft.com/office/drawing/2014/main" id="{728944C1-D225-4774-B19B-10959AF14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Akhir</a:t>
            </a:r>
          </a:p>
        </p:txBody>
      </p:sp>
      <p:sp>
        <p:nvSpPr>
          <p:cNvPr id="98309" name="Rectangle 3">
            <a:extLst>
              <a:ext uri="{FF2B5EF4-FFF2-40B4-BE49-F238E27FC236}">
                <a16:creationId xmlns:a16="http://schemas.microsoft.com/office/drawing/2014/main" id="{104A488C-813F-4E5C-9C71-0703F9263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Melakukan koreksi terakhir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Melakukan pengecekan kesalahan dalam rangka </a:t>
            </a:r>
            <a:r>
              <a:rPr lang="ja-JP" altLang="en-US">
                <a:latin typeface="Tahoma" panose="020B0604030504040204" pitchFamily="34" charset="0"/>
              </a:rPr>
              <a:t>‘</a:t>
            </a:r>
            <a:r>
              <a:rPr lang="en-US" altLang="ja-JP">
                <a:latin typeface="Tahoma" panose="020B0604030504040204" pitchFamily="34" charset="0"/>
              </a:rPr>
              <a:t>error free</a:t>
            </a:r>
            <a:r>
              <a:rPr lang="ja-JP" altLang="en-US">
                <a:latin typeface="Tahoma" panose="020B0604030504040204" pitchFamily="34" charset="0"/>
              </a:rPr>
              <a:t>’</a:t>
            </a:r>
            <a:endParaRPr lang="en-US" altLang="ja-JP">
              <a:latin typeface="Tahoma" panose="020B0604030504040204" pitchFamily="34" charset="0"/>
            </a:endParaRP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Memahami secara komprehensif kontrak yang dibuat (sebelum kontrak dinegosiasikan)</a:t>
            </a:r>
          </a:p>
        </p:txBody>
      </p:sp>
    </p:spTree>
    <p:extLst>
      <p:ext uri="{BB962C8B-B14F-4D97-AF65-F5344CB8AC3E}">
        <p14:creationId xmlns:p14="http://schemas.microsoft.com/office/powerpoint/2010/main" val="3727993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Slide Number Placeholder 5">
            <a:extLst>
              <a:ext uri="{FF2B5EF4-FFF2-40B4-BE49-F238E27FC236}">
                <a16:creationId xmlns:a16="http://schemas.microsoft.com/office/drawing/2014/main" id="{B913E2FA-0151-4844-8CBA-C92BC4AD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A937984-B647-4688-95A1-AB5EC36EADF6}" type="slidenum">
              <a:rPr lang="en-US" altLang="id-ID" sz="1400">
                <a:latin typeface="Arial" panose="020B0604020202020204" pitchFamily="34" charset="0"/>
              </a:rPr>
              <a:pPr/>
              <a:t>9</a:t>
            </a:fld>
            <a:endParaRPr lang="en-US" altLang="id-ID" sz="1400">
              <a:latin typeface="Arial" panose="020B0604020202020204" pitchFamily="34" charset="0"/>
            </a:endParaRPr>
          </a:p>
        </p:txBody>
      </p:sp>
      <p:sp>
        <p:nvSpPr>
          <p:cNvPr id="99332" name="Rectangle 2">
            <a:extLst>
              <a:ext uri="{FF2B5EF4-FFF2-40B4-BE49-F238E27FC236}">
                <a16:creationId xmlns:a16="http://schemas.microsoft.com/office/drawing/2014/main" id="{45C442FC-F47D-40AA-9150-6BDAD8872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Tiga Langkah Penelaahan Kontrak</a:t>
            </a:r>
          </a:p>
        </p:txBody>
      </p:sp>
      <p:sp>
        <p:nvSpPr>
          <p:cNvPr id="99333" name="Rectangle 3">
            <a:extLst>
              <a:ext uri="{FF2B5EF4-FFF2-40B4-BE49-F238E27FC236}">
                <a16:creationId xmlns:a16="http://schemas.microsoft.com/office/drawing/2014/main" id="{4B94FE2D-E5BD-4404-8910-5701FBD452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Persiapan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Pelaksanaan</a:t>
            </a:r>
          </a:p>
          <a:p>
            <a:pPr eaLnBrk="1" hangingPunct="1"/>
            <a:r>
              <a:rPr lang="en-US" altLang="id-ID">
                <a:latin typeface="Tahoma" panose="020B0604030504040204" pitchFamily="34" charset="0"/>
              </a:rPr>
              <a:t>Langkah Akhir</a:t>
            </a:r>
          </a:p>
        </p:txBody>
      </p:sp>
    </p:spTree>
    <p:extLst>
      <p:ext uri="{BB962C8B-B14F-4D97-AF65-F5344CB8AC3E}">
        <p14:creationId xmlns:p14="http://schemas.microsoft.com/office/powerpoint/2010/main" val="417725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547</Words>
  <Application>Microsoft Office PowerPoint</Application>
  <PresentationFormat>Layar Lebar</PresentationFormat>
  <Paragraphs>107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Judul Slide</vt:lpstr>
      </vt:variant>
      <vt:variant>
        <vt:i4>21</vt:i4>
      </vt:variant>
    </vt:vector>
  </HeadingPairs>
  <TitlesOfParts>
    <vt:vector size="22" baseType="lpstr">
      <vt:lpstr>Office Theme</vt:lpstr>
      <vt:lpstr> LANGKAH PEMBUATAN DAN PENELAAHAN KONTRAK</vt:lpstr>
      <vt:lpstr>Tiga Langkah Pembuatan Kontrak</vt:lpstr>
      <vt:lpstr>Langkah Persiapan (1)</vt:lpstr>
      <vt:lpstr>Langkah Persiapan (2)</vt:lpstr>
      <vt:lpstr>Langkah Pelaksanaan (1)</vt:lpstr>
      <vt:lpstr>Langkah Pelaksanaan (2)</vt:lpstr>
      <vt:lpstr>Langkah Pelaksanaan (3)</vt:lpstr>
      <vt:lpstr>Langkah Akhir</vt:lpstr>
      <vt:lpstr>Tiga Langkah Penelaahan Kontrak</vt:lpstr>
      <vt:lpstr>Lagkah Persiapan</vt:lpstr>
      <vt:lpstr>Langkah Pelaksanaan</vt:lpstr>
      <vt:lpstr>Langkah Akhir</vt:lpstr>
      <vt:lpstr>NEGOSIASI KONTRAK</vt:lpstr>
      <vt:lpstr>Dua Tahap Negosiasi Kontrak</vt:lpstr>
      <vt:lpstr>Tahap Persiapan (1)</vt:lpstr>
      <vt:lpstr>Tahap Persiapan (2)</vt:lpstr>
      <vt:lpstr>Tahap Pelaksanaan (1)</vt:lpstr>
      <vt:lpstr>Tahap Pelaksanaan (2)</vt:lpstr>
      <vt:lpstr>Tahap Pelaksanaan (3)</vt:lpstr>
      <vt:lpstr>Tahap Pelaksanaan (4)</vt:lpstr>
      <vt:lpstr> Referensi :  Diktat Prof. Hikmahanto Juwana                                        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LANGKAH PEMBUATAN DAN PENELAAHAN KONTRAK</dc:title>
  <dc:creator>HP</dc:creator>
  <cp:lastModifiedBy>Pengguna Tidak dikenal</cp:lastModifiedBy>
  <cp:revision>4</cp:revision>
  <dcterms:created xsi:type="dcterms:W3CDTF">2022-03-15T01:54:20Z</dcterms:created>
  <dcterms:modified xsi:type="dcterms:W3CDTF">2022-03-15T06:01:37Z</dcterms:modified>
</cp:coreProperties>
</file>