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6" r:id="rId2"/>
    <p:sldId id="319" r:id="rId3"/>
    <p:sldId id="275" r:id="rId4"/>
    <p:sldId id="279" r:id="rId5"/>
    <p:sldId id="314" r:id="rId6"/>
    <p:sldId id="320" r:id="rId7"/>
    <p:sldId id="298" r:id="rId8"/>
    <p:sldId id="301" r:id="rId9"/>
    <p:sldId id="316" r:id="rId10"/>
    <p:sldId id="321" r:id="rId11"/>
    <p:sldId id="303" r:id="rId12"/>
    <p:sldId id="302" r:id="rId13"/>
    <p:sldId id="299" r:id="rId14"/>
    <p:sldId id="322" r:id="rId15"/>
    <p:sldId id="304" r:id="rId16"/>
    <p:sldId id="307" r:id="rId17"/>
    <p:sldId id="263" r:id="rId18"/>
    <p:sldId id="332" r:id="rId19"/>
    <p:sldId id="325" r:id="rId20"/>
    <p:sldId id="327" r:id="rId21"/>
    <p:sldId id="326" r:id="rId22"/>
    <p:sldId id="329" r:id="rId23"/>
    <p:sldId id="324" r:id="rId24"/>
    <p:sldId id="330" r:id="rId25"/>
    <p:sldId id="268" r:id="rId26"/>
    <p:sldId id="323" r:id="rId27"/>
    <p:sldId id="293" r:id="rId28"/>
    <p:sldId id="258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Minion" panose="020B0604020202020204"/>
      <p:regular r:id="rId39"/>
      <p:bold r:id="rId40"/>
      <p:italic r:id="rId41"/>
      <p:boldItalic r:id="rId42"/>
    </p:embeddedFont>
    <p:embeddedFont>
      <p:font typeface="Palatino Linotype" panose="02040502050505030304" pitchFamily="18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384" autoAdjust="0"/>
  </p:normalViewPr>
  <p:slideViewPr>
    <p:cSldViewPr>
      <p:cViewPr varScale="1">
        <p:scale>
          <a:sx n="77" d="100"/>
          <a:sy n="77" d="100"/>
        </p:scale>
        <p:origin x="4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9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7" d="100"/>
          <a:sy n="87" d="100"/>
        </p:scale>
        <p:origin x="37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F79766-C0B3-40DD-B63E-333FA3F2A846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E69CB00-AEEE-47F8-8ABF-8DCAF3D59033}">
      <dgm:prSet phldrT="[Text]"/>
      <dgm:spPr/>
      <dgm:t>
        <a:bodyPr/>
        <a:lstStyle/>
        <a:p>
          <a:r>
            <a:rPr lang="en-US" dirty="0"/>
            <a:t>Stage 1: identification of problems</a:t>
          </a:r>
        </a:p>
      </dgm:t>
    </dgm:pt>
    <dgm:pt modelId="{6BA0511E-B7C5-42ED-894B-185E5191B39F}" type="parTrans" cxnId="{C69F4D3C-127E-4CD9-A76C-B98C3ADF9728}">
      <dgm:prSet/>
      <dgm:spPr/>
      <dgm:t>
        <a:bodyPr/>
        <a:lstStyle/>
        <a:p>
          <a:endParaRPr lang="en-US"/>
        </a:p>
      </dgm:t>
    </dgm:pt>
    <dgm:pt modelId="{6ABC97A1-3EA0-4FD2-B6B6-1550B68B8C7E}" type="sibTrans" cxnId="{C69F4D3C-127E-4CD9-A76C-B98C3ADF9728}">
      <dgm:prSet/>
      <dgm:spPr/>
      <dgm:t>
        <a:bodyPr/>
        <a:lstStyle/>
        <a:p>
          <a:endParaRPr lang="en-US"/>
        </a:p>
      </dgm:t>
    </dgm:pt>
    <dgm:pt modelId="{6E6E19F7-DC65-49D0-A26C-176B251EB9D3}">
      <dgm:prSet phldrT="[Text]"/>
      <dgm:spPr/>
      <dgm:t>
        <a:bodyPr/>
        <a:lstStyle/>
        <a:p>
          <a:r>
            <a:rPr lang="en-US" dirty="0"/>
            <a:t>Stage 2. Preparation (awareness and categorization)</a:t>
          </a:r>
        </a:p>
      </dgm:t>
    </dgm:pt>
    <dgm:pt modelId="{D83925A9-F092-4AA6-8B8D-BE32815DB8BD}" type="parTrans" cxnId="{AE459675-2A72-4B47-98DA-BDB818D8D9BF}">
      <dgm:prSet/>
      <dgm:spPr/>
      <dgm:t>
        <a:bodyPr/>
        <a:lstStyle/>
        <a:p>
          <a:endParaRPr lang="en-US"/>
        </a:p>
      </dgm:t>
    </dgm:pt>
    <dgm:pt modelId="{3DE26D0E-08D6-4087-AD57-A0AFA1171B23}" type="sibTrans" cxnId="{AE459675-2A72-4B47-98DA-BDB818D8D9BF}">
      <dgm:prSet/>
      <dgm:spPr/>
      <dgm:t>
        <a:bodyPr/>
        <a:lstStyle/>
        <a:p>
          <a:endParaRPr lang="en-US"/>
        </a:p>
      </dgm:t>
    </dgm:pt>
    <dgm:pt modelId="{885E6F45-C743-4EE3-B03D-10FE9E84FBFB}">
      <dgm:prSet phldrT="[Text]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nl-NL" dirty="0" err="1"/>
            <a:t>Tujuan</a:t>
          </a:r>
          <a:r>
            <a:rPr lang="nl-NL" dirty="0"/>
            <a:t>: </a:t>
          </a:r>
          <a:r>
            <a:rPr lang="nl-NL" dirty="0" err="1"/>
            <a:t>membutuhkan</a:t>
          </a:r>
          <a:r>
            <a:rPr lang="nl-NL" dirty="0"/>
            <a:t> </a:t>
          </a:r>
          <a:r>
            <a:rPr lang="nl-NL" dirty="0" err="1"/>
            <a:t>kepastian</a:t>
          </a:r>
          <a:r>
            <a:rPr lang="nl-NL" dirty="0"/>
            <a:t> </a:t>
          </a:r>
          <a:r>
            <a:rPr lang="nl-NL" dirty="0" err="1"/>
            <a:t>tenurial</a:t>
          </a:r>
          <a:r>
            <a:rPr lang="nl-NL" dirty="0"/>
            <a:t> (</a:t>
          </a:r>
          <a:r>
            <a:rPr lang="nl-NL" dirty="0" err="1"/>
            <a:t>lewat</a:t>
          </a:r>
          <a:r>
            <a:rPr lang="nl-NL" dirty="0"/>
            <a:t> </a:t>
          </a:r>
          <a:r>
            <a:rPr lang="nl-NL" dirty="0" err="1"/>
            <a:t>hukum</a:t>
          </a:r>
          <a:r>
            <a:rPr lang="nl-NL" dirty="0"/>
            <a:t> </a:t>
          </a:r>
          <a:r>
            <a:rPr lang="nl-NL" dirty="0" err="1"/>
            <a:t>negara</a:t>
          </a:r>
          <a:r>
            <a:rPr lang="nl-NL" dirty="0"/>
            <a:t>) </a:t>
          </a:r>
          <a:r>
            <a:rPr lang="nl-NL" dirty="0" err="1"/>
            <a:t>melanjutkan</a:t>
          </a:r>
          <a:r>
            <a:rPr lang="nl-NL" dirty="0"/>
            <a:t> </a:t>
          </a:r>
          <a:r>
            <a:rPr lang="nl-NL" dirty="0" err="1"/>
            <a:t>agroforestry</a:t>
          </a:r>
          <a:r>
            <a:rPr lang="nl-NL" dirty="0"/>
            <a:t> </a:t>
          </a:r>
          <a:endParaRPr lang="en-US" dirty="0"/>
        </a:p>
      </dgm:t>
    </dgm:pt>
    <dgm:pt modelId="{9FF7D90A-1473-44A8-8569-546E66F3F7EF}" type="parTrans" cxnId="{A30300D5-57B8-4346-8F73-408A187B45DB}">
      <dgm:prSet/>
      <dgm:spPr/>
      <dgm:t>
        <a:bodyPr/>
        <a:lstStyle/>
        <a:p>
          <a:endParaRPr lang="en-US"/>
        </a:p>
      </dgm:t>
    </dgm:pt>
    <dgm:pt modelId="{7D151B1E-3F13-4834-A558-A9AF3557E6E6}" type="sibTrans" cxnId="{A30300D5-57B8-4346-8F73-408A187B45DB}">
      <dgm:prSet/>
      <dgm:spPr/>
      <dgm:t>
        <a:bodyPr/>
        <a:lstStyle/>
        <a:p>
          <a:endParaRPr lang="en-US"/>
        </a:p>
      </dgm:t>
    </dgm:pt>
    <dgm:pt modelId="{08884107-1E2F-4B23-9585-7D10C07DA34B}">
      <dgm:prSet phldrT="[Text]"/>
      <dgm:spPr/>
      <dgm:t>
        <a:bodyPr/>
        <a:lstStyle/>
        <a:p>
          <a:r>
            <a:rPr lang="en-US" dirty="0"/>
            <a:t>Stage 3. Legal process (availability, handling, outcomes) </a:t>
          </a:r>
        </a:p>
      </dgm:t>
    </dgm:pt>
    <dgm:pt modelId="{B552EE91-BDE0-4360-9947-24A1329A0C6C}" type="parTrans" cxnId="{B59AEDCF-1201-4FD1-AA39-CF0121820E7D}">
      <dgm:prSet/>
      <dgm:spPr/>
      <dgm:t>
        <a:bodyPr/>
        <a:lstStyle/>
        <a:p>
          <a:endParaRPr lang="en-US"/>
        </a:p>
      </dgm:t>
    </dgm:pt>
    <dgm:pt modelId="{6E0D46B1-8873-4744-A72F-3FE11896A3B0}" type="sibTrans" cxnId="{B59AEDCF-1201-4FD1-AA39-CF0121820E7D}">
      <dgm:prSet/>
      <dgm:spPr/>
      <dgm:t>
        <a:bodyPr/>
        <a:lstStyle/>
        <a:p>
          <a:endParaRPr lang="en-US"/>
        </a:p>
      </dgm:t>
    </dgm:pt>
    <dgm:pt modelId="{7C591026-7B7E-4642-96E5-EB3BD47D97CF}">
      <dgm:prSet phldrT="[Text]"/>
      <dgm:spPr/>
      <dgm:t>
        <a:bodyPr/>
        <a:lstStyle/>
        <a:p>
          <a:pPr algn="l"/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ada</a:t>
          </a:r>
          <a:r>
            <a:rPr lang="en-US" dirty="0"/>
            <a:t> </a:t>
          </a:r>
          <a:r>
            <a:rPr lang="en-US" dirty="0" err="1"/>
            <a:t>ancaman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dirty="0" err="1"/>
            <a:t>aparat</a:t>
          </a:r>
          <a:r>
            <a:rPr lang="en-US" dirty="0"/>
            <a:t> </a:t>
          </a:r>
          <a:r>
            <a:rPr lang="en-US" dirty="0" err="1"/>
            <a:t>kehutanan</a:t>
          </a:r>
          <a:r>
            <a:rPr lang="en-US" dirty="0"/>
            <a:t> </a:t>
          </a:r>
          <a:r>
            <a:rPr lang="en-US" dirty="0" err="1"/>
            <a:t>lagi</a:t>
          </a:r>
          <a:endParaRPr lang="en-US" dirty="0"/>
        </a:p>
        <a:p>
          <a:pPr algn="l"/>
          <a:r>
            <a:rPr lang="en-US" dirty="0" err="1"/>
            <a:t>Memperkuat</a:t>
          </a:r>
          <a:r>
            <a:rPr lang="en-US" dirty="0"/>
            <a:t> </a:t>
          </a:r>
          <a:r>
            <a:rPr lang="en-US" dirty="0" err="1"/>
            <a:t>kontrol</a:t>
          </a:r>
          <a:r>
            <a:rPr lang="en-US" dirty="0"/>
            <a:t> </a:t>
          </a:r>
          <a:r>
            <a:rPr lang="en-US" dirty="0" err="1"/>
            <a:t>masy</a:t>
          </a:r>
          <a:r>
            <a:rPr lang="en-US" dirty="0"/>
            <a:t> </a:t>
          </a:r>
          <a:r>
            <a:rPr lang="en-US" dirty="0" err="1"/>
            <a:t>terhadap</a:t>
          </a:r>
          <a:r>
            <a:rPr lang="en-US" dirty="0"/>
            <a:t> hutan adat (camping ground, </a:t>
          </a:r>
          <a:r>
            <a:rPr lang="en-US" dirty="0" err="1"/>
            <a:t>produksi</a:t>
          </a:r>
          <a:r>
            <a:rPr lang="en-US" dirty="0"/>
            <a:t> kopi </a:t>
          </a:r>
          <a:r>
            <a:rPr lang="en-US" dirty="0" err="1"/>
            <a:t>lokal</a:t>
          </a:r>
          <a:r>
            <a:rPr lang="en-US" dirty="0"/>
            <a:t>, </a:t>
          </a:r>
          <a:r>
            <a:rPr lang="en-US" dirty="0" err="1"/>
            <a:t>tanaman</a:t>
          </a:r>
          <a:r>
            <a:rPr lang="en-US" dirty="0"/>
            <a:t> </a:t>
          </a:r>
          <a:r>
            <a:rPr lang="en-US" dirty="0" err="1"/>
            <a:t>buah</a:t>
          </a:r>
          <a:r>
            <a:rPr lang="en-US" dirty="0"/>
            <a:t> </a:t>
          </a:r>
          <a:r>
            <a:rPr lang="en-US" dirty="0" err="1"/>
            <a:t>baru</a:t>
          </a:r>
          <a:r>
            <a:rPr lang="en-US" dirty="0"/>
            <a:t>)</a:t>
          </a:r>
        </a:p>
        <a:p>
          <a:pPr algn="l"/>
          <a:r>
            <a:rPr lang="en-US" dirty="0" err="1"/>
            <a:t>Membangun</a:t>
          </a:r>
          <a:r>
            <a:rPr lang="en-US" dirty="0"/>
            <a:t> </a:t>
          </a:r>
          <a:r>
            <a:rPr lang="en-US" dirty="0" err="1"/>
            <a:t>sistem</a:t>
          </a:r>
          <a:r>
            <a:rPr lang="en-US" dirty="0"/>
            <a:t> </a:t>
          </a:r>
          <a:r>
            <a:rPr lang="en-US" dirty="0" err="1"/>
            <a:t>pendaftaran</a:t>
          </a:r>
          <a:r>
            <a:rPr lang="en-US" dirty="0"/>
            <a:t> </a:t>
          </a:r>
          <a:r>
            <a:rPr lang="en-US" dirty="0" err="1"/>
            <a:t>tanah</a:t>
          </a:r>
          <a:r>
            <a:rPr lang="en-US" dirty="0"/>
            <a:t> informal (40% </a:t>
          </a:r>
          <a:r>
            <a:rPr lang="en-US" dirty="0" err="1"/>
            <a:t>pengguna</a:t>
          </a:r>
          <a:r>
            <a:rPr lang="en-US" dirty="0"/>
            <a:t> hutan adat </a:t>
          </a:r>
          <a:r>
            <a:rPr lang="en-US" dirty="0" err="1"/>
            <a:t>adalah</a:t>
          </a:r>
          <a:r>
            <a:rPr lang="en-US" dirty="0"/>
            <a:t> </a:t>
          </a:r>
          <a:r>
            <a:rPr lang="en-US" dirty="0" err="1"/>
            <a:t>penduduk</a:t>
          </a:r>
          <a:r>
            <a:rPr lang="en-US" dirty="0"/>
            <a:t> </a:t>
          </a:r>
          <a:r>
            <a:rPr lang="en-US" dirty="0" err="1"/>
            <a:t>luar</a:t>
          </a:r>
          <a:r>
            <a:rPr lang="en-US" dirty="0"/>
            <a:t>)</a:t>
          </a:r>
        </a:p>
        <a:p>
          <a:pPr algn="l"/>
          <a:r>
            <a:rPr lang="en-US" dirty="0" err="1"/>
            <a:t>Membentuk</a:t>
          </a:r>
          <a:r>
            <a:rPr lang="en-US" dirty="0"/>
            <a:t> </a:t>
          </a:r>
          <a:r>
            <a:rPr lang="en-US" dirty="0" err="1"/>
            <a:t>koperasi</a:t>
          </a:r>
          <a:r>
            <a:rPr lang="en-US" dirty="0"/>
            <a:t> </a:t>
          </a:r>
          <a:r>
            <a:rPr lang="en-US" dirty="0" err="1"/>
            <a:t>simpan-pinjam</a:t>
          </a:r>
          <a:r>
            <a:rPr lang="en-US" dirty="0"/>
            <a:t> dan </a:t>
          </a:r>
          <a:r>
            <a:rPr lang="en-US" dirty="0" err="1"/>
            <a:t>sertifikat</a:t>
          </a:r>
          <a:r>
            <a:rPr lang="en-US" dirty="0"/>
            <a:t> </a:t>
          </a:r>
          <a:r>
            <a:rPr lang="en-US" dirty="0" err="1"/>
            <a:t>sebagai</a:t>
          </a:r>
          <a:r>
            <a:rPr lang="en-US" dirty="0"/>
            <a:t> </a:t>
          </a:r>
          <a:r>
            <a:rPr lang="en-US" dirty="0" err="1"/>
            <a:t>agunan</a:t>
          </a:r>
          <a:r>
            <a:rPr lang="en-US" dirty="0"/>
            <a:t> </a:t>
          </a:r>
        </a:p>
        <a:p>
          <a:pPr algn="l"/>
          <a:r>
            <a:rPr lang="en-US" dirty="0" err="1"/>
            <a:t>Potensi</a:t>
          </a:r>
          <a:r>
            <a:rPr lang="en-US" dirty="0"/>
            <a:t> </a:t>
          </a:r>
          <a:r>
            <a:rPr lang="en-US" dirty="0" err="1"/>
            <a:t>terbentuknya</a:t>
          </a:r>
          <a:r>
            <a:rPr lang="en-US" dirty="0"/>
            <a:t> land market</a:t>
          </a:r>
        </a:p>
        <a:p>
          <a:pPr algn="l"/>
          <a:endParaRPr lang="en-US" dirty="0"/>
        </a:p>
        <a:p>
          <a:pPr algn="l"/>
          <a:r>
            <a:rPr lang="en-US" i="1" dirty="0" err="1"/>
            <a:t>Ternyata</a:t>
          </a:r>
          <a:r>
            <a:rPr lang="en-US" i="1" dirty="0"/>
            <a:t>:</a:t>
          </a:r>
        </a:p>
        <a:p>
          <a:pPr algn="l"/>
          <a:r>
            <a:rPr lang="en-US" dirty="0"/>
            <a:t>Pengakuan hutan adat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sepenuhnya</a:t>
          </a:r>
          <a:r>
            <a:rPr lang="en-US" dirty="0"/>
            <a:t> </a:t>
          </a:r>
          <a:r>
            <a:rPr lang="en-US" dirty="0" err="1"/>
            <a:t>menjamin</a:t>
          </a:r>
          <a:r>
            <a:rPr lang="en-US" dirty="0"/>
            <a:t> </a:t>
          </a:r>
          <a:r>
            <a:rPr lang="en-US" dirty="0" err="1"/>
            <a:t>keamanan</a:t>
          </a:r>
          <a:r>
            <a:rPr lang="en-US" dirty="0"/>
            <a:t> tenurial </a:t>
          </a:r>
          <a:r>
            <a:rPr lang="en-US" dirty="0" err="1"/>
            <a:t>bagi</a:t>
          </a:r>
          <a:r>
            <a:rPr lang="en-US" dirty="0"/>
            <a:t> </a:t>
          </a:r>
          <a:r>
            <a:rPr lang="en-US" dirty="0" err="1"/>
            <a:t>individu</a:t>
          </a:r>
          <a:r>
            <a:rPr lang="en-US" dirty="0"/>
            <a:t> </a:t>
          </a:r>
          <a:r>
            <a:rPr lang="en-US" dirty="0" err="1"/>
            <a:t>pengguna</a:t>
          </a:r>
          <a:r>
            <a:rPr lang="en-US" dirty="0"/>
            <a:t> </a:t>
          </a:r>
          <a:r>
            <a:rPr lang="en-US" dirty="0" err="1"/>
            <a:t>tanah</a:t>
          </a:r>
          <a:endParaRPr lang="en-US" dirty="0"/>
        </a:p>
      </dgm:t>
    </dgm:pt>
    <dgm:pt modelId="{E405E5F8-0B5E-4B4A-B57E-DE30BF572599}" type="parTrans" cxnId="{DFAA0131-6AA4-4687-B131-854D130D32F3}">
      <dgm:prSet/>
      <dgm:spPr/>
      <dgm:t>
        <a:bodyPr/>
        <a:lstStyle/>
        <a:p>
          <a:endParaRPr lang="en-US"/>
        </a:p>
      </dgm:t>
    </dgm:pt>
    <dgm:pt modelId="{92AF8D4D-A906-47C2-9EA0-7757692CB4CF}" type="sibTrans" cxnId="{DFAA0131-6AA4-4687-B131-854D130D32F3}">
      <dgm:prSet/>
      <dgm:spPr/>
      <dgm:t>
        <a:bodyPr/>
        <a:lstStyle/>
        <a:p>
          <a:endParaRPr lang="en-US"/>
        </a:p>
      </dgm:t>
    </dgm:pt>
    <dgm:pt modelId="{28D311DB-A541-4ABD-9D32-2742EF812A11}">
      <dgm:prSet phldrT="[Text]"/>
      <dgm:spPr/>
      <dgm:t>
        <a:bodyPr/>
        <a:lstStyle/>
        <a:p>
          <a:r>
            <a:rPr lang="en-US" dirty="0"/>
            <a:t>Stage 4. Post-legal recognition (implementation and impact)</a:t>
          </a:r>
        </a:p>
      </dgm:t>
    </dgm:pt>
    <dgm:pt modelId="{FF691D55-ED1A-490F-B40F-1B626656F354}" type="parTrans" cxnId="{5F01EBDB-9867-498C-81C8-6D1B775DC1AF}">
      <dgm:prSet/>
      <dgm:spPr/>
      <dgm:t>
        <a:bodyPr/>
        <a:lstStyle/>
        <a:p>
          <a:endParaRPr lang="en-US"/>
        </a:p>
      </dgm:t>
    </dgm:pt>
    <dgm:pt modelId="{C2F12D50-5A71-4333-BB2E-E5271C60B7CF}" type="sibTrans" cxnId="{5F01EBDB-9867-498C-81C8-6D1B775DC1AF}">
      <dgm:prSet/>
      <dgm:spPr/>
      <dgm:t>
        <a:bodyPr/>
        <a:lstStyle/>
        <a:p>
          <a:endParaRPr lang="en-US"/>
        </a:p>
      </dgm:t>
    </dgm:pt>
    <dgm:pt modelId="{AB51F93D-BF5C-44ED-90C9-D40E1B7D0A81}">
      <dgm:prSet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1400" dirty="0"/>
            <a:t>Pengakuan </a:t>
          </a:r>
          <a:r>
            <a:rPr lang="en-US" sz="1400" dirty="0" err="1"/>
            <a:t>thd</a:t>
          </a:r>
          <a:r>
            <a:rPr lang="en-US" sz="1400" dirty="0"/>
            <a:t> masyarakat adat </a:t>
          </a:r>
          <a:r>
            <a:rPr lang="en-US" sz="1400" dirty="0" err="1"/>
            <a:t>dalam</a:t>
          </a:r>
          <a:r>
            <a:rPr lang="en-US" sz="1400" dirty="0"/>
            <a:t> UUD 1945 dan </a:t>
          </a:r>
          <a:r>
            <a:rPr lang="en-US" sz="1400" dirty="0" err="1"/>
            <a:t>undang-undang</a:t>
          </a:r>
          <a:endParaRPr lang="en-US" sz="1400" dirty="0"/>
        </a:p>
        <a:p>
          <a:pPr algn="l">
            <a:buFont typeface="Arial" panose="020B0604020202020204" pitchFamily="34" charset="0"/>
            <a:buChar char="•"/>
          </a:pPr>
          <a:r>
            <a:rPr lang="en-US" sz="1400" dirty="0" err="1"/>
            <a:t>Putusan</a:t>
          </a:r>
          <a:r>
            <a:rPr lang="en-US" sz="1400" dirty="0"/>
            <a:t> MK 35 </a:t>
          </a:r>
          <a:r>
            <a:rPr lang="en-US" sz="1400" dirty="0" err="1"/>
            <a:t>membutuhkan</a:t>
          </a:r>
          <a:r>
            <a:rPr lang="en-US" sz="1400" dirty="0"/>
            <a:t> pilot project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sz="1400" dirty="0"/>
            <a:t>KLHK yang </a:t>
          </a:r>
          <a:r>
            <a:rPr lang="en-US" sz="1400" dirty="0" err="1"/>
            <a:t>semakin</a:t>
          </a:r>
          <a:r>
            <a:rPr lang="en-US" sz="1400" dirty="0"/>
            <a:t> </a:t>
          </a:r>
          <a:r>
            <a:rPr lang="en-US" sz="1400" dirty="0" err="1"/>
            <a:t>terbuka</a:t>
          </a:r>
          <a:r>
            <a:rPr lang="en-US" sz="1400" dirty="0"/>
            <a:t> </a:t>
          </a:r>
          <a:r>
            <a:rPr lang="en-US" sz="1400" dirty="0" err="1"/>
            <a:t>bekerjasama</a:t>
          </a:r>
          <a:r>
            <a:rPr lang="en-US" sz="1400" dirty="0"/>
            <a:t> </a:t>
          </a:r>
          <a:r>
            <a:rPr lang="en-US" sz="1400" dirty="0" err="1"/>
            <a:t>dengan</a:t>
          </a:r>
          <a:r>
            <a:rPr lang="en-US" sz="1400" dirty="0"/>
            <a:t> NGO -&gt; </a:t>
          </a:r>
          <a:r>
            <a:rPr lang="en-US" sz="1400" dirty="0" err="1"/>
            <a:t>Peraturan</a:t>
          </a:r>
          <a:r>
            <a:rPr lang="en-US" sz="1400" dirty="0"/>
            <a:t> </a:t>
          </a:r>
          <a:r>
            <a:rPr lang="en-US" sz="1400" dirty="0" err="1"/>
            <a:t>operasional</a:t>
          </a:r>
          <a:endParaRPr lang="en-US" sz="1400" dirty="0"/>
        </a:p>
        <a:p>
          <a:pPr algn="l">
            <a:buFont typeface="Arial" panose="020B0604020202020204" pitchFamily="34" charset="0"/>
            <a:buChar char="•"/>
          </a:pPr>
          <a:r>
            <a:rPr lang="en-US" sz="1400" dirty="0" err="1"/>
            <a:t>Kontrak</a:t>
          </a:r>
          <a:r>
            <a:rPr lang="en-US" sz="1400" dirty="0"/>
            <a:t> </a:t>
          </a:r>
          <a:r>
            <a:rPr lang="en-US" sz="1400" dirty="0" err="1"/>
            <a:t>politik</a:t>
          </a:r>
          <a:r>
            <a:rPr lang="en-US" sz="1400" dirty="0"/>
            <a:t> </a:t>
          </a:r>
          <a:r>
            <a:rPr lang="en-US" sz="1400" dirty="0" err="1"/>
            <a:t>dengan</a:t>
          </a:r>
          <a:r>
            <a:rPr lang="en-US" sz="1400" dirty="0"/>
            <a:t> DPRD dan Bupati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sz="1400" dirty="0" err="1"/>
            <a:t>Verifikasi</a:t>
          </a:r>
          <a:r>
            <a:rPr lang="en-US" sz="1400" dirty="0"/>
            <a:t> hutan adat oleh KLHK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sz="1400" dirty="0"/>
            <a:t>Outcome: Pengakuan hutan adat </a:t>
          </a:r>
          <a:r>
            <a:rPr lang="en-US" sz="1400" dirty="0" err="1"/>
            <a:t>dari</a:t>
          </a:r>
          <a:r>
            <a:rPr lang="en-US" sz="1400" dirty="0"/>
            <a:t> TNGHS + penetapan </a:t>
          </a:r>
          <a:r>
            <a:rPr lang="en-US" sz="1400" dirty="0" err="1"/>
            <a:t>sebagian</a:t>
          </a:r>
          <a:r>
            <a:rPr lang="en-US" sz="1400" dirty="0"/>
            <a:t> wilayah APL </a:t>
          </a:r>
          <a:r>
            <a:rPr lang="en-US" sz="1400" dirty="0" err="1"/>
            <a:t>sebagai</a:t>
          </a:r>
          <a:r>
            <a:rPr lang="en-US" sz="1400" dirty="0"/>
            <a:t> hutan adat</a:t>
          </a:r>
        </a:p>
      </dgm:t>
    </dgm:pt>
    <dgm:pt modelId="{9093FF2D-C2D3-486D-9966-A7272F49E694}" type="parTrans" cxnId="{D823D851-4924-4AD4-B72D-7F88D750EBE5}">
      <dgm:prSet/>
      <dgm:spPr/>
      <dgm:t>
        <a:bodyPr/>
        <a:lstStyle/>
        <a:p>
          <a:endParaRPr lang="en-US"/>
        </a:p>
      </dgm:t>
    </dgm:pt>
    <dgm:pt modelId="{D812D183-704E-4429-9595-3ABEA63DB96B}" type="sibTrans" cxnId="{D823D851-4924-4AD4-B72D-7F88D750EBE5}">
      <dgm:prSet/>
      <dgm:spPr/>
      <dgm:t>
        <a:bodyPr/>
        <a:lstStyle/>
        <a:p>
          <a:endParaRPr lang="en-US"/>
        </a:p>
      </dgm:t>
    </dgm:pt>
    <dgm:pt modelId="{93029954-F6BB-4D8C-A726-45C2AFCED748}">
      <dgm:prSet phldrT="[Text]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dirty="0" err="1"/>
            <a:t>Kontak</a:t>
          </a:r>
          <a:r>
            <a:rPr lang="en-US" dirty="0"/>
            <a:t> dan </a:t>
          </a:r>
          <a:r>
            <a:rPr lang="en-US" dirty="0" err="1"/>
            <a:t>dukungan</a:t>
          </a:r>
          <a:r>
            <a:rPr lang="en-US" dirty="0"/>
            <a:t> NGOs (</a:t>
          </a:r>
          <a:r>
            <a:rPr lang="en-US" dirty="0" err="1"/>
            <a:t>pemetaan</a:t>
          </a:r>
          <a:r>
            <a:rPr lang="en-US" dirty="0"/>
            <a:t> wilayah, </a:t>
          </a:r>
          <a:r>
            <a:rPr lang="en-US" dirty="0" err="1"/>
            <a:t>revitalisasi</a:t>
          </a:r>
          <a:r>
            <a:rPr lang="en-US" dirty="0"/>
            <a:t> adat)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dirty="0" err="1"/>
            <a:t>Konflik</a:t>
          </a:r>
          <a:r>
            <a:rPr lang="en-US" dirty="0"/>
            <a:t> </a:t>
          </a:r>
          <a:r>
            <a:rPr lang="en-US" dirty="0" err="1"/>
            <a:t>tanah</a:t>
          </a:r>
          <a:r>
            <a:rPr lang="en-US" dirty="0"/>
            <a:t> </a:t>
          </a:r>
          <a:r>
            <a:rPr lang="en-US" dirty="0" err="1"/>
            <a:t>dibingkai</a:t>
          </a:r>
          <a:r>
            <a:rPr lang="en-US" dirty="0"/>
            <a:t> </a:t>
          </a:r>
          <a:r>
            <a:rPr lang="en-US" dirty="0" err="1"/>
            <a:t>sebagai</a:t>
          </a:r>
          <a:r>
            <a:rPr lang="en-US" dirty="0"/>
            <a:t> </a:t>
          </a:r>
          <a:r>
            <a:rPr lang="en-US" dirty="0" err="1"/>
            <a:t>konflik</a:t>
          </a:r>
          <a:r>
            <a:rPr lang="en-US" dirty="0"/>
            <a:t> </a:t>
          </a:r>
          <a:r>
            <a:rPr lang="en-US" dirty="0" err="1"/>
            <a:t>tanah</a:t>
          </a:r>
          <a:r>
            <a:rPr lang="en-US" dirty="0"/>
            <a:t> adat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dirty="0" err="1"/>
            <a:t>Penduduk</a:t>
          </a:r>
          <a:r>
            <a:rPr lang="en-US" dirty="0"/>
            <a:t> desa </a:t>
          </a:r>
          <a:r>
            <a:rPr lang="en-US" dirty="0" err="1"/>
            <a:t>terlibat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kegiatan</a:t>
          </a:r>
          <a:r>
            <a:rPr lang="en-US" dirty="0"/>
            <a:t> dan </a:t>
          </a:r>
          <a:r>
            <a:rPr lang="en-US" dirty="0" err="1"/>
            <a:t>organisasi</a:t>
          </a:r>
          <a:r>
            <a:rPr lang="en-US" dirty="0"/>
            <a:t> adat di </a:t>
          </a:r>
          <a:r>
            <a:rPr lang="en-US" dirty="0" err="1"/>
            <a:t>daerah</a:t>
          </a:r>
          <a:r>
            <a:rPr lang="en-US" dirty="0"/>
            <a:t> dan </a:t>
          </a:r>
          <a:r>
            <a:rPr lang="en-US" dirty="0" err="1"/>
            <a:t>nasional</a:t>
          </a:r>
          <a:endParaRPr lang="nl-NL" dirty="0"/>
        </a:p>
      </dgm:t>
    </dgm:pt>
    <dgm:pt modelId="{0E32E224-3D8C-4DEB-9C2C-F53A3BFC67B1}" type="parTrans" cxnId="{0CE3C1D6-DDFA-433D-B4BB-6DB0CD9A9C3C}">
      <dgm:prSet/>
      <dgm:spPr/>
      <dgm:t>
        <a:bodyPr/>
        <a:lstStyle/>
        <a:p>
          <a:endParaRPr lang="en-US"/>
        </a:p>
      </dgm:t>
    </dgm:pt>
    <dgm:pt modelId="{F86B67EC-6AA8-4F7F-BDD4-3B3FACF4B7DB}" type="sibTrans" cxnId="{0CE3C1D6-DDFA-433D-B4BB-6DB0CD9A9C3C}">
      <dgm:prSet/>
      <dgm:spPr/>
      <dgm:t>
        <a:bodyPr/>
        <a:lstStyle/>
        <a:p>
          <a:endParaRPr lang="en-US"/>
        </a:p>
      </dgm:t>
    </dgm:pt>
    <dgm:pt modelId="{7927F65A-D0A4-415A-B5BD-FC7DAC519D32}">
      <dgm:prSet phldrT="[Text]"/>
      <dgm:spPr/>
      <dgm:t>
        <a:bodyPr/>
        <a:lstStyle/>
        <a:p>
          <a:pPr algn="l">
            <a:buFont typeface="Wingdings" panose="05000000000000000000" pitchFamily="2" charset="2"/>
            <a:buNone/>
          </a:pPr>
          <a:r>
            <a:rPr lang="en-US" dirty="0" err="1"/>
            <a:t>Pemerasan</a:t>
          </a:r>
          <a:r>
            <a:rPr lang="en-US" dirty="0"/>
            <a:t>, </a:t>
          </a:r>
          <a:r>
            <a:rPr lang="en-US" dirty="0" err="1"/>
            <a:t>ancaman</a:t>
          </a:r>
          <a:r>
            <a:rPr lang="en-US" dirty="0"/>
            <a:t>, dan </a:t>
          </a:r>
          <a:r>
            <a:rPr lang="en-US" dirty="0" err="1"/>
            <a:t>pembatasan</a:t>
          </a:r>
          <a:r>
            <a:rPr lang="en-US" dirty="0"/>
            <a:t> oleh apparat kehutanan.</a:t>
          </a:r>
        </a:p>
        <a:p>
          <a:pPr algn="l">
            <a:buFont typeface="Wingdings" panose="05000000000000000000" pitchFamily="2" charset="2"/>
            <a:buNone/>
          </a:pP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merasakan</a:t>
          </a:r>
          <a:r>
            <a:rPr lang="en-US" dirty="0"/>
            <a:t> </a:t>
          </a:r>
          <a:r>
            <a:rPr lang="en-US" dirty="0" err="1"/>
            <a:t>adanya</a:t>
          </a:r>
          <a:r>
            <a:rPr lang="en-US" dirty="0"/>
            <a:t> </a:t>
          </a:r>
          <a:r>
            <a:rPr lang="en-US" dirty="0" err="1"/>
            <a:t>kepastian</a:t>
          </a:r>
          <a:r>
            <a:rPr lang="en-US" dirty="0"/>
            <a:t> dan rasa </a:t>
          </a:r>
          <a:r>
            <a:rPr lang="en-US" dirty="0" err="1"/>
            <a:t>aman</a:t>
          </a:r>
          <a:r>
            <a:rPr lang="en-US" dirty="0"/>
            <a:t> </a:t>
          </a:r>
          <a:r>
            <a:rPr lang="en-US" dirty="0" err="1"/>
            <a:t>bekerja</a:t>
          </a:r>
          <a:r>
            <a:rPr lang="en-US" dirty="0"/>
            <a:t> di </a:t>
          </a:r>
          <a:r>
            <a:rPr lang="en-US" dirty="0" err="1"/>
            <a:t>kebun</a:t>
          </a:r>
          <a:r>
            <a:rPr lang="en-US" dirty="0"/>
            <a:t> </a:t>
          </a:r>
          <a:r>
            <a:rPr lang="en-US" dirty="0" err="1"/>
            <a:t>karena</a:t>
          </a:r>
          <a:r>
            <a:rPr lang="en-US" dirty="0"/>
            <a:t> illegal</a:t>
          </a:r>
        </a:p>
        <a:p>
          <a:pPr algn="l">
            <a:buFont typeface="Wingdings" panose="05000000000000000000" pitchFamily="2" charset="2"/>
            <a:buChar char="q"/>
          </a:pPr>
          <a:r>
            <a:rPr lang="en-US" dirty="0" err="1"/>
            <a:t>Perluasan</a:t>
          </a:r>
          <a:r>
            <a:rPr lang="en-US" dirty="0"/>
            <a:t> TNGHS </a:t>
          </a:r>
          <a:r>
            <a:rPr lang="en-US" dirty="0" err="1"/>
            <a:t>tahun</a:t>
          </a:r>
          <a:r>
            <a:rPr lang="en-US" dirty="0"/>
            <a:t> 2003= </a:t>
          </a:r>
          <a:r>
            <a:rPr lang="en-US" dirty="0" err="1"/>
            <a:t>makin</a:t>
          </a:r>
          <a:r>
            <a:rPr lang="en-US" dirty="0"/>
            <a:t> </a:t>
          </a:r>
          <a:r>
            <a:rPr lang="en-US" dirty="0" err="1"/>
            <a:t>kurang</a:t>
          </a:r>
          <a:r>
            <a:rPr lang="en-US" dirty="0"/>
            <a:t> </a:t>
          </a:r>
          <a:r>
            <a:rPr lang="en-US" dirty="0" err="1"/>
            <a:t>tanah</a:t>
          </a:r>
          <a:r>
            <a:rPr lang="en-US" dirty="0"/>
            <a:t> </a:t>
          </a:r>
          <a:r>
            <a:rPr lang="en-US" dirty="0" err="1"/>
            <a:t>bagi</a:t>
          </a:r>
          <a:r>
            <a:rPr lang="en-US" dirty="0"/>
            <a:t> masyarakat</a:t>
          </a:r>
        </a:p>
      </dgm:t>
    </dgm:pt>
    <dgm:pt modelId="{A2F2F2E4-FF08-4CAA-8F82-BE5A341DADF0}" type="sibTrans" cxnId="{6B80E38D-1B50-4EF9-9687-43626B6BE222}">
      <dgm:prSet/>
      <dgm:spPr/>
      <dgm:t>
        <a:bodyPr/>
        <a:lstStyle/>
        <a:p>
          <a:endParaRPr lang="en-US"/>
        </a:p>
      </dgm:t>
    </dgm:pt>
    <dgm:pt modelId="{8F8F0ED1-E7CF-47FF-ABC9-BF8B01F5B631}" type="parTrans" cxnId="{6B80E38D-1B50-4EF9-9687-43626B6BE222}">
      <dgm:prSet/>
      <dgm:spPr/>
      <dgm:t>
        <a:bodyPr/>
        <a:lstStyle/>
        <a:p>
          <a:endParaRPr lang="en-US"/>
        </a:p>
      </dgm:t>
    </dgm:pt>
    <dgm:pt modelId="{7E33F5D8-F382-4213-8E9F-88D22F17A1E7}" type="pres">
      <dgm:prSet presAssocID="{10F79766-C0B3-40DD-B63E-333FA3F2A846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</dgm:pt>
    <dgm:pt modelId="{4BA12D92-F494-4966-A087-F4F39B8FB239}" type="pres">
      <dgm:prSet presAssocID="{28D311DB-A541-4ABD-9D32-2742EF812A11}" presName="ChildAccent4" presStyleCnt="0"/>
      <dgm:spPr/>
    </dgm:pt>
    <dgm:pt modelId="{88E31C07-8A06-4194-8F8C-9A3F95576B28}" type="pres">
      <dgm:prSet presAssocID="{28D311DB-A541-4ABD-9D32-2742EF812A11}" presName="ChildAccent" presStyleLbl="alignImgPlace1" presStyleIdx="0" presStyleCnt="4" custScaleX="151166" custLinFactNeighborX="48993" custLinFactNeighborY="318"/>
      <dgm:spPr/>
    </dgm:pt>
    <dgm:pt modelId="{0455C372-4C8C-4199-893A-3AF23108D0BB}" type="pres">
      <dgm:prSet presAssocID="{28D311DB-A541-4ABD-9D32-2742EF812A11}" presName="Child4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DF58D01-BF69-443D-80F9-62C42E8DCC23}" type="pres">
      <dgm:prSet presAssocID="{28D311DB-A541-4ABD-9D32-2742EF812A11}" presName="Parent4" presStyleLbl="node1" presStyleIdx="0" presStyleCnt="4" custScaleX="149634" custLinFactNeighborX="48227">
        <dgm:presLayoutVars>
          <dgm:chMax val="2"/>
          <dgm:chPref val="1"/>
          <dgm:bulletEnabled val="1"/>
        </dgm:presLayoutVars>
      </dgm:prSet>
      <dgm:spPr/>
    </dgm:pt>
    <dgm:pt modelId="{2D1D93BC-7689-4784-AE2D-D316DE1428C9}" type="pres">
      <dgm:prSet presAssocID="{08884107-1E2F-4B23-9585-7D10C07DA34B}" presName="ChildAccent3" presStyleCnt="0"/>
      <dgm:spPr/>
    </dgm:pt>
    <dgm:pt modelId="{B7B13959-ACC7-4BCD-96D5-3D8C6ED54DAF}" type="pres">
      <dgm:prSet presAssocID="{08884107-1E2F-4B23-9585-7D10C07DA34B}" presName="ChildAccent" presStyleLbl="alignImgPlace1" presStyleIdx="1" presStyleCnt="4" custScaleX="134754" custScaleY="106348" custLinFactNeighborX="8045" custLinFactNeighborY="3515"/>
      <dgm:spPr/>
    </dgm:pt>
    <dgm:pt modelId="{34D59DE1-3F0E-4BBA-89E6-7EC5CC688253}" type="pres">
      <dgm:prSet presAssocID="{08884107-1E2F-4B23-9585-7D10C07DA34B}" presName="Child3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F7675CC-AA18-47A8-B10A-6833F8F462CE}" type="pres">
      <dgm:prSet presAssocID="{08884107-1E2F-4B23-9585-7D10C07DA34B}" presName="Parent3" presStyleLbl="node1" presStyleIdx="1" presStyleCnt="4" custScaleX="142799" custLinFactNeighborX="4022" custLinFactNeighborY="-63">
        <dgm:presLayoutVars>
          <dgm:chMax val="2"/>
          <dgm:chPref val="1"/>
          <dgm:bulletEnabled val="1"/>
        </dgm:presLayoutVars>
      </dgm:prSet>
      <dgm:spPr/>
    </dgm:pt>
    <dgm:pt modelId="{172424C3-69C0-4F73-B149-D1AC2818E36A}" type="pres">
      <dgm:prSet presAssocID="{6E6E19F7-DC65-49D0-A26C-176B251EB9D3}" presName="ChildAccent2" presStyleCnt="0"/>
      <dgm:spPr/>
    </dgm:pt>
    <dgm:pt modelId="{CCA6FB4A-969E-4FEE-96B1-BCB02B0C75E6}" type="pres">
      <dgm:prSet presAssocID="{6E6E19F7-DC65-49D0-A26C-176B251EB9D3}" presName="ChildAccent" presStyleLbl="alignImgPlace1" presStyleIdx="2" presStyleCnt="4"/>
      <dgm:spPr/>
    </dgm:pt>
    <dgm:pt modelId="{4A30B7FC-FF0D-4442-ABF4-F3709852389C}" type="pres">
      <dgm:prSet presAssocID="{6E6E19F7-DC65-49D0-A26C-176B251EB9D3}" presName="Child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BB2B5B5-BEC4-4A5E-B6A7-AE71FB25CA64}" type="pres">
      <dgm:prSet presAssocID="{6E6E19F7-DC65-49D0-A26C-176B251EB9D3}" presName="Parent2" presStyleLbl="node1" presStyleIdx="2" presStyleCnt="4">
        <dgm:presLayoutVars>
          <dgm:chMax val="2"/>
          <dgm:chPref val="1"/>
          <dgm:bulletEnabled val="1"/>
        </dgm:presLayoutVars>
      </dgm:prSet>
      <dgm:spPr/>
    </dgm:pt>
    <dgm:pt modelId="{FACD4228-0A6C-4E85-921E-BA1B2337F0D6}" type="pres">
      <dgm:prSet presAssocID="{6E69CB00-AEEE-47F8-8ABF-8DCAF3D59033}" presName="ChildAccent1" presStyleCnt="0"/>
      <dgm:spPr/>
    </dgm:pt>
    <dgm:pt modelId="{254BF3E8-D724-4599-892A-C83E919120D3}" type="pres">
      <dgm:prSet presAssocID="{6E69CB00-AEEE-47F8-8ABF-8DCAF3D59033}" presName="ChildAccent" presStyleLbl="alignImgPlace1" presStyleIdx="3" presStyleCnt="4"/>
      <dgm:spPr/>
    </dgm:pt>
    <dgm:pt modelId="{35BDE370-E2D8-492B-9142-657AC2CE02F3}" type="pres">
      <dgm:prSet presAssocID="{6E69CB00-AEEE-47F8-8ABF-8DCAF3D59033}" presName="Child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73B30A6-97A5-4C88-9F23-7F8DFE0240BC}" type="pres">
      <dgm:prSet presAssocID="{6E69CB00-AEEE-47F8-8ABF-8DCAF3D59033}" presName="Parent1" presStyleLbl="node1" presStyleIdx="3" presStyleCnt="4">
        <dgm:presLayoutVars>
          <dgm:chMax val="2"/>
          <dgm:chPref val="1"/>
          <dgm:bulletEnabled val="1"/>
        </dgm:presLayoutVars>
      </dgm:prSet>
      <dgm:spPr/>
    </dgm:pt>
  </dgm:ptLst>
  <dgm:cxnLst>
    <dgm:cxn modelId="{C244EB14-E7A3-4C46-8FC3-31734614D58B}" type="presOf" srcId="{885E6F45-C743-4EE3-B03D-10FE9E84FBFB}" destId="{CCA6FB4A-969E-4FEE-96B1-BCB02B0C75E6}" srcOrd="0" destOrd="0" presId="urn:microsoft.com/office/officeart/2011/layout/InterconnectedBlockProcess"/>
    <dgm:cxn modelId="{09C06117-02B7-4CC4-BDDC-82809DD4534D}" type="presOf" srcId="{93029954-F6BB-4D8C-A726-45C2AFCED748}" destId="{CCA6FB4A-969E-4FEE-96B1-BCB02B0C75E6}" srcOrd="0" destOrd="1" presId="urn:microsoft.com/office/officeart/2011/layout/InterconnectedBlockProcess"/>
    <dgm:cxn modelId="{D7624C17-DA33-4946-865A-2BE1213674CD}" type="presOf" srcId="{6E6E19F7-DC65-49D0-A26C-176B251EB9D3}" destId="{CBB2B5B5-BEC4-4A5E-B6A7-AE71FB25CA64}" srcOrd="0" destOrd="0" presId="urn:microsoft.com/office/officeart/2011/layout/InterconnectedBlockProcess"/>
    <dgm:cxn modelId="{DFAA0131-6AA4-4687-B131-854D130D32F3}" srcId="{28D311DB-A541-4ABD-9D32-2742EF812A11}" destId="{7C591026-7B7E-4642-96E5-EB3BD47D97CF}" srcOrd="0" destOrd="0" parTransId="{E405E5F8-0B5E-4B4A-B57E-DE30BF572599}" sibTransId="{92AF8D4D-A906-47C2-9EA0-7757692CB4CF}"/>
    <dgm:cxn modelId="{6DD03537-60F8-4166-97C2-A02652E49540}" type="presOf" srcId="{7927F65A-D0A4-415A-B5BD-FC7DAC519D32}" destId="{35BDE370-E2D8-492B-9142-657AC2CE02F3}" srcOrd="1" destOrd="0" presId="urn:microsoft.com/office/officeart/2011/layout/InterconnectedBlockProcess"/>
    <dgm:cxn modelId="{C69F4D3C-127E-4CD9-A76C-B98C3ADF9728}" srcId="{10F79766-C0B3-40DD-B63E-333FA3F2A846}" destId="{6E69CB00-AEEE-47F8-8ABF-8DCAF3D59033}" srcOrd="0" destOrd="0" parTransId="{6BA0511E-B7C5-42ED-894B-185E5191B39F}" sibTransId="{6ABC97A1-3EA0-4FD2-B6B6-1550B68B8C7E}"/>
    <dgm:cxn modelId="{52AB276D-1B9E-46C3-9433-A113C91C1915}" type="presOf" srcId="{28D311DB-A541-4ABD-9D32-2742EF812A11}" destId="{3DF58D01-BF69-443D-80F9-62C42E8DCC23}" srcOrd="0" destOrd="0" presId="urn:microsoft.com/office/officeart/2011/layout/InterconnectedBlockProcess"/>
    <dgm:cxn modelId="{BB08066F-6819-400E-B83F-7EC9A5F0857E}" type="presOf" srcId="{7C591026-7B7E-4642-96E5-EB3BD47D97CF}" destId="{88E31C07-8A06-4194-8F8C-9A3F95576B28}" srcOrd="0" destOrd="0" presId="urn:microsoft.com/office/officeart/2011/layout/InterconnectedBlockProcess"/>
    <dgm:cxn modelId="{9C56E36F-F6D2-47FE-AC5C-166DED018A4F}" type="presOf" srcId="{7C591026-7B7E-4642-96E5-EB3BD47D97CF}" destId="{0455C372-4C8C-4199-893A-3AF23108D0BB}" srcOrd="1" destOrd="0" presId="urn:microsoft.com/office/officeart/2011/layout/InterconnectedBlockProcess"/>
    <dgm:cxn modelId="{D823D851-4924-4AD4-B72D-7F88D750EBE5}" srcId="{08884107-1E2F-4B23-9585-7D10C07DA34B}" destId="{AB51F93D-BF5C-44ED-90C9-D40E1B7D0A81}" srcOrd="0" destOrd="0" parTransId="{9093FF2D-C2D3-486D-9966-A7272F49E694}" sibTransId="{D812D183-704E-4429-9595-3ABEA63DB96B}"/>
    <dgm:cxn modelId="{AE459675-2A72-4B47-98DA-BDB818D8D9BF}" srcId="{10F79766-C0B3-40DD-B63E-333FA3F2A846}" destId="{6E6E19F7-DC65-49D0-A26C-176B251EB9D3}" srcOrd="1" destOrd="0" parTransId="{D83925A9-F092-4AA6-8B8D-BE32815DB8BD}" sibTransId="{3DE26D0E-08D6-4087-AD57-A0AFA1171B23}"/>
    <dgm:cxn modelId="{AFF8F880-0C40-4596-8E16-34FD70F9EAB0}" type="presOf" srcId="{10F79766-C0B3-40DD-B63E-333FA3F2A846}" destId="{7E33F5D8-F382-4213-8E9F-88D22F17A1E7}" srcOrd="0" destOrd="0" presId="urn:microsoft.com/office/officeart/2011/layout/InterconnectedBlockProcess"/>
    <dgm:cxn modelId="{6B80E38D-1B50-4EF9-9687-43626B6BE222}" srcId="{6E69CB00-AEEE-47F8-8ABF-8DCAF3D59033}" destId="{7927F65A-D0A4-415A-B5BD-FC7DAC519D32}" srcOrd="0" destOrd="0" parTransId="{8F8F0ED1-E7CF-47FF-ABC9-BF8B01F5B631}" sibTransId="{A2F2F2E4-FF08-4CAA-8F82-BE5A341DADF0}"/>
    <dgm:cxn modelId="{3B73449E-6121-4626-BB29-008187CE65F4}" type="presOf" srcId="{AB51F93D-BF5C-44ED-90C9-D40E1B7D0A81}" destId="{34D59DE1-3F0E-4BBA-89E6-7EC5CC688253}" srcOrd="1" destOrd="0" presId="urn:microsoft.com/office/officeart/2011/layout/InterconnectedBlockProcess"/>
    <dgm:cxn modelId="{7E0A9DAE-709F-48BA-9FF0-C62690D7FA50}" type="presOf" srcId="{AB51F93D-BF5C-44ED-90C9-D40E1B7D0A81}" destId="{B7B13959-ACC7-4BCD-96D5-3D8C6ED54DAF}" srcOrd="0" destOrd="0" presId="urn:microsoft.com/office/officeart/2011/layout/InterconnectedBlockProcess"/>
    <dgm:cxn modelId="{8AB929C4-7E3E-4EFA-9273-03E1977A047B}" type="presOf" srcId="{885E6F45-C743-4EE3-B03D-10FE9E84FBFB}" destId="{4A30B7FC-FF0D-4442-ABF4-F3709852389C}" srcOrd="1" destOrd="0" presId="urn:microsoft.com/office/officeart/2011/layout/InterconnectedBlockProcess"/>
    <dgm:cxn modelId="{B59AEDCF-1201-4FD1-AA39-CF0121820E7D}" srcId="{10F79766-C0B3-40DD-B63E-333FA3F2A846}" destId="{08884107-1E2F-4B23-9585-7D10C07DA34B}" srcOrd="2" destOrd="0" parTransId="{B552EE91-BDE0-4360-9947-24A1329A0C6C}" sibTransId="{6E0D46B1-8873-4744-A72F-3FE11896A3B0}"/>
    <dgm:cxn modelId="{A30300D5-57B8-4346-8F73-408A187B45DB}" srcId="{6E6E19F7-DC65-49D0-A26C-176B251EB9D3}" destId="{885E6F45-C743-4EE3-B03D-10FE9E84FBFB}" srcOrd="0" destOrd="0" parTransId="{9FF7D90A-1473-44A8-8569-546E66F3F7EF}" sibTransId="{7D151B1E-3F13-4834-A558-A9AF3557E6E6}"/>
    <dgm:cxn modelId="{0CE3C1D6-DDFA-433D-B4BB-6DB0CD9A9C3C}" srcId="{6E6E19F7-DC65-49D0-A26C-176B251EB9D3}" destId="{93029954-F6BB-4D8C-A726-45C2AFCED748}" srcOrd="1" destOrd="0" parTransId="{0E32E224-3D8C-4DEB-9C2C-F53A3BFC67B1}" sibTransId="{F86B67EC-6AA8-4F7F-BDD4-3B3FACF4B7DB}"/>
    <dgm:cxn modelId="{536B89D9-FD31-4805-952E-E859730DD155}" type="presOf" srcId="{7927F65A-D0A4-415A-B5BD-FC7DAC519D32}" destId="{254BF3E8-D724-4599-892A-C83E919120D3}" srcOrd="0" destOrd="0" presId="urn:microsoft.com/office/officeart/2011/layout/InterconnectedBlockProcess"/>
    <dgm:cxn modelId="{5F01EBDB-9867-498C-81C8-6D1B775DC1AF}" srcId="{10F79766-C0B3-40DD-B63E-333FA3F2A846}" destId="{28D311DB-A541-4ABD-9D32-2742EF812A11}" srcOrd="3" destOrd="0" parTransId="{FF691D55-ED1A-490F-B40F-1B626656F354}" sibTransId="{C2F12D50-5A71-4333-BB2E-E5271C60B7CF}"/>
    <dgm:cxn modelId="{1E9424DC-7320-49AB-9CA0-CCAE0F07EBBF}" type="presOf" srcId="{6E69CB00-AEEE-47F8-8ABF-8DCAF3D59033}" destId="{B73B30A6-97A5-4C88-9F23-7F8DFE0240BC}" srcOrd="0" destOrd="0" presId="urn:microsoft.com/office/officeart/2011/layout/InterconnectedBlockProcess"/>
    <dgm:cxn modelId="{0DD27AE5-D3F5-404D-8389-EE70BFC20FF3}" type="presOf" srcId="{08884107-1E2F-4B23-9585-7D10C07DA34B}" destId="{0F7675CC-AA18-47A8-B10A-6833F8F462CE}" srcOrd="0" destOrd="0" presId="urn:microsoft.com/office/officeart/2011/layout/InterconnectedBlockProcess"/>
    <dgm:cxn modelId="{A3EAD2EE-216D-47DB-9F4C-F7B90AFE2D50}" type="presOf" srcId="{93029954-F6BB-4D8C-A726-45C2AFCED748}" destId="{4A30B7FC-FF0D-4442-ABF4-F3709852389C}" srcOrd="1" destOrd="1" presId="urn:microsoft.com/office/officeart/2011/layout/InterconnectedBlockProcess"/>
    <dgm:cxn modelId="{E0DF8D43-9CB5-4EF1-B7E1-1D874B38C7AC}" type="presParOf" srcId="{7E33F5D8-F382-4213-8E9F-88D22F17A1E7}" destId="{4BA12D92-F494-4966-A087-F4F39B8FB239}" srcOrd="0" destOrd="0" presId="urn:microsoft.com/office/officeart/2011/layout/InterconnectedBlockProcess"/>
    <dgm:cxn modelId="{62A943CE-8AD8-4A5F-8E47-6659118AA865}" type="presParOf" srcId="{4BA12D92-F494-4966-A087-F4F39B8FB239}" destId="{88E31C07-8A06-4194-8F8C-9A3F95576B28}" srcOrd="0" destOrd="0" presId="urn:microsoft.com/office/officeart/2011/layout/InterconnectedBlockProcess"/>
    <dgm:cxn modelId="{3731A9CA-25BE-4C24-98C7-9FCAA9F78B7A}" type="presParOf" srcId="{7E33F5D8-F382-4213-8E9F-88D22F17A1E7}" destId="{0455C372-4C8C-4199-893A-3AF23108D0BB}" srcOrd="1" destOrd="0" presId="urn:microsoft.com/office/officeart/2011/layout/InterconnectedBlockProcess"/>
    <dgm:cxn modelId="{EB659A21-5395-426B-B9FD-ABB61266D517}" type="presParOf" srcId="{7E33F5D8-F382-4213-8E9F-88D22F17A1E7}" destId="{3DF58D01-BF69-443D-80F9-62C42E8DCC23}" srcOrd="2" destOrd="0" presId="urn:microsoft.com/office/officeart/2011/layout/InterconnectedBlockProcess"/>
    <dgm:cxn modelId="{FC5E0D8B-E5E8-4F96-A2B8-E2D20FC9D809}" type="presParOf" srcId="{7E33F5D8-F382-4213-8E9F-88D22F17A1E7}" destId="{2D1D93BC-7689-4784-AE2D-D316DE1428C9}" srcOrd="3" destOrd="0" presId="urn:microsoft.com/office/officeart/2011/layout/InterconnectedBlockProcess"/>
    <dgm:cxn modelId="{2D4161CB-61BF-4164-B939-C085073DBF17}" type="presParOf" srcId="{2D1D93BC-7689-4784-AE2D-D316DE1428C9}" destId="{B7B13959-ACC7-4BCD-96D5-3D8C6ED54DAF}" srcOrd="0" destOrd="0" presId="urn:microsoft.com/office/officeart/2011/layout/InterconnectedBlockProcess"/>
    <dgm:cxn modelId="{B515A116-7E43-40CB-A5D3-9C4082C08A55}" type="presParOf" srcId="{7E33F5D8-F382-4213-8E9F-88D22F17A1E7}" destId="{34D59DE1-3F0E-4BBA-89E6-7EC5CC688253}" srcOrd="4" destOrd="0" presId="urn:microsoft.com/office/officeart/2011/layout/InterconnectedBlockProcess"/>
    <dgm:cxn modelId="{CA074BBE-6775-49D6-BD2B-E6D0CD59FFF4}" type="presParOf" srcId="{7E33F5D8-F382-4213-8E9F-88D22F17A1E7}" destId="{0F7675CC-AA18-47A8-B10A-6833F8F462CE}" srcOrd="5" destOrd="0" presId="urn:microsoft.com/office/officeart/2011/layout/InterconnectedBlockProcess"/>
    <dgm:cxn modelId="{6B73CF01-3F49-4FF2-9966-09B2D33A3C13}" type="presParOf" srcId="{7E33F5D8-F382-4213-8E9F-88D22F17A1E7}" destId="{172424C3-69C0-4F73-B149-D1AC2818E36A}" srcOrd="6" destOrd="0" presId="urn:microsoft.com/office/officeart/2011/layout/InterconnectedBlockProcess"/>
    <dgm:cxn modelId="{96676B6E-6C35-496A-915C-36DE71984EED}" type="presParOf" srcId="{172424C3-69C0-4F73-B149-D1AC2818E36A}" destId="{CCA6FB4A-969E-4FEE-96B1-BCB02B0C75E6}" srcOrd="0" destOrd="0" presId="urn:microsoft.com/office/officeart/2011/layout/InterconnectedBlockProcess"/>
    <dgm:cxn modelId="{8F5BFF8E-2140-4A45-8C74-0D7129DEEAEC}" type="presParOf" srcId="{7E33F5D8-F382-4213-8E9F-88D22F17A1E7}" destId="{4A30B7FC-FF0D-4442-ABF4-F3709852389C}" srcOrd="7" destOrd="0" presId="urn:microsoft.com/office/officeart/2011/layout/InterconnectedBlockProcess"/>
    <dgm:cxn modelId="{6514B6C4-282D-4725-ADD0-CAD1CC1C62AB}" type="presParOf" srcId="{7E33F5D8-F382-4213-8E9F-88D22F17A1E7}" destId="{CBB2B5B5-BEC4-4A5E-B6A7-AE71FB25CA64}" srcOrd="8" destOrd="0" presId="urn:microsoft.com/office/officeart/2011/layout/InterconnectedBlockProcess"/>
    <dgm:cxn modelId="{765F230F-FB9E-408D-B413-EC9CDA97076A}" type="presParOf" srcId="{7E33F5D8-F382-4213-8E9F-88D22F17A1E7}" destId="{FACD4228-0A6C-4E85-921E-BA1B2337F0D6}" srcOrd="9" destOrd="0" presId="urn:microsoft.com/office/officeart/2011/layout/InterconnectedBlockProcess"/>
    <dgm:cxn modelId="{E1EB2C51-41F1-4125-B23F-AE30766F33DF}" type="presParOf" srcId="{FACD4228-0A6C-4E85-921E-BA1B2337F0D6}" destId="{254BF3E8-D724-4599-892A-C83E919120D3}" srcOrd="0" destOrd="0" presId="urn:microsoft.com/office/officeart/2011/layout/InterconnectedBlockProcess"/>
    <dgm:cxn modelId="{6C2EA44C-C66D-491B-B322-744003744777}" type="presParOf" srcId="{7E33F5D8-F382-4213-8E9F-88D22F17A1E7}" destId="{35BDE370-E2D8-492B-9142-657AC2CE02F3}" srcOrd="10" destOrd="0" presId="urn:microsoft.com/office/officeart/2011/layout/InterconnectedBlockProcess"/>
    <dgm:cxn modelId="{D2347FDD-3055-4933-A079-93A6C198C27B}" type="presParOf" srcId="{7E33F5D8-F382-4213-8E9F-88D22F17A1E7}" destId="{B73B30A6-97A5-4C88-9F23-7F8DFE0240BC}" srcOrd="11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1A7557-A923-4A25-AB20-71C8882F70C8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F931E495-649C-4DE8-B5E2-84218D16BCE5}">
      <dgm:prSet phldrT="[Text]"/>
      <dgm:spPr/>
      <dgm:t>
        <a:bodyPr/>
        <a:lstStyle/>
        <a:p>
          <a:r>
            <a:rPr lang="en-US" dirty="0"/>
            <a:t>Law in action</a:t>
          </a:r>
        </a:p>
      </dgm:t>
    </dgm:pt>
    <dgm:pt modelId="{10D4F753-B227-43BC-929B-75B598A92AD2}" type="parTrans" cxnId="{3DC8E93A-6A5A-4CCB-B78F-B1D4948E0050}">
      <dgm:prSet/>
      <dgm:spPr/>
      <dgm:t>
        <a:bodyPr/>
        <a:lstStyle/>
        <a:p>
          <a:endParaRPr lang="en-US"/>
        </a:p>
      </dgm:t>
    </dgm:pt>
    <dgm:pt modelId="{BFDD636E-4540-4C78-B1D5-289788FA5127}" type="sibTrans" cxnId="{3DC8E93A-6A5A-4CCB-B78F-B1D4948E0050}">
      <dgm:prSet/>
      <dgm:spPr/>
      <dgm:t>
        <a:bodyPr/>
        <a:lstStyle/>
        <a:p>
          <a:endParaRPr lang="en-US"/>
        </a:p>
      </dgm:t>
    </dgm:pt>
    <dgm:pt modelId="{569DD0C8-2680-4CBC-8EB0-BADFFB5B783E}">
      <dgm:prSet phldrT="[Text]"/>
      <dgm:spPr/>
      <dgm:t>
        <a:bodyPr/>
        <a:lstStyle/>
        <a:p>
          <a:r>
            <a:rPr lang="en-US" dirty="0"/>
            <a:t>Interdisciplinary research method</a:t>
          </a:r>
        </a:p>
      </dgm:t>
    </dgm:pt>
    <dgm:pt modelId="{06657367-C912-4BCC-A50E-C92E363D0157}" type="parTrans" cxnId="{44B2C4B4-4EB3-43B4-9E9C-1278B1C058D3}">
      <dgm:prSet/>
      <dgm:spPr/>
      <dgm:t>
        <a:bodyPr/>
        <a:lstStyle/>
        <a:p>
          <a:endParaRPr lang="en-US"/>
        </a:p>
      </dgm:t>
    </dgm:pt>
    <dgm:pt modelId="{2CC45E5B-74AD-4DB7-AF9E-7D2479E5952B}" type="sibTrans" cxnId="{44B2C4B4-4EB3-43B4-9E9C-1278B1C058D3}">
      <dgm:prSet/>
      <dgm:spPr/>
      <dgm:t>
        <a:bodyPr/>
        <a:lstStyle/>
        <a:p>
          <a:endParaRPr lang="en-US"/>
        </a:p>
      </dgm:t>
    </dgm:pt>
    <dgm:pt modelId="{B24352D8-5E8F-4C45-AC6A-71AB12DEA201}">
      <dgm:prSet phldrT="[Text]"/>
      <dgm:spPr/>
      <dgm:t>
        <a:bodyPr/>
        <a:lstStyle/>
        <a:p>
          <a:r>
            <a:rPr lang="en-US" dirty="0"/>
            <a:t>Law in Context</a:t>
          </a:r>
        </a:p>
      </dgm:t>
    </dgm:pt>
    <dgm:pt modelId="{54428136-076A-4089-9DFC-0FD80A81099B}" type="parTrans" cxnId="{DC44C0F9-FCC5-4701-A4DF-56ECE0F05175}">
      <dgm:prSet/>
      <dgm:spPr/>
      <dgm:t>
        <a:bodyPr/>
        <a:lstStyle/>
        <a:p>
          <a:endParaRPr lang="en-US"/>
        </a:p>
      </dgm:t>
    </dgm:pt>
    <dgm:pt modelId="{0ECB5178-5C2D-44E4-842B-6165C3328560}" type="sibTrans" cxnId="{DC44C0F9-FCC5-4701-A4DF-56ECE0F05175}">
      <dgm:prSet/>
      <dgm:spPr/>
      <dgm:t>
        <a:bodyPr/>
        <a:lstStyle/>
        <a:p>
          <a:endParaRPr lang="en-US"/>
        </a:p>
      </dgm:t>
    </dgm:pt>
    <dgm:pt modelId="{4762E3F3-3CE2-4C58-A19C-779AC201C322}" type="pres">
      <dgm:prSet presAssocID="{051A7557-A923-4A25-AB20-71C8882F70C8}" presName="compositeShape" presStyleCnt="0">
        <dgm:presLayoutVars>
          <dgm:chMax val="7"/>
          <dgm:dir/>
          <dgm:resizeHandles val="exact"/>
        </dgm:presLayoutVars>
      </dgm:prSet>
      <dgm:spPr/>
    </dgm:pt>
    <dgm:pt modelId="{D5227F78-0B92-40E9-8310-BD7745F01815}" type="pres">
      <dgm:prSet presAssocID="{F931E495-649C-4DE8-B5E2-84218D16BCE5}" presName="circ1" presStyleLbl="vennNode1" presStyleIdx="0" presStyleCnt="3"/>
      <dgm:spPr/>
    </dgm:pt>
    <dgm:pt modelId="{04AB3160-487D-4D07-91E7-9E775CCD6525}" type="pres">
      <dgm:prSet presAssocID="{F931E495-649C-4DE8-B5E2-84218D16BCE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F26619D-4F84-4A52-A1DF-FCDEAD380641}" type="pres">
      <dgm:prSet presAssocID="{569DD0C8-2680-4CBC-8EB0-BADFFB5B783E}" presName="circ2" presStyleLbl="vennNode1" presStyleIdx="1" presStyleCnt="3"/>
      <dgm:spPr/>
    </dgm:pt>
    <dgm:pt modelId="{C9293156-7967-4226-AB30-C49DE1AE9A15}" type="pres">
      <dgm:prSet presAssocID="{569DD0C8-2680-4CBC-8EB0-BADFFB5B783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6FE3E0B-9A3E-4D31-8C3C-E37937E47870}" type="pres">
      <dgm:prSet presAssocID="{B24352D8-5E8F-4C45-AC6A-71AB12DEA201}" presName="circ3" presStyleLbl="vennNode1" presStyleIdx="2" presStyleCnt="3"/>
      <dgm:spPr/>
    </dgm:pt>
    <dgm:pt modelId="{4C9411E2-F585-42C7-90D5-C3ABD93044E1}" type="pres">
      <dgm:prSet presAssocID="{B24352D8-5E8F-4C45-AC6A-71AB12DEA20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3366234-6287-4C01-A258-181ADA2BBB4C}" type="presOf" srcId="{B24352D8-5E8F-4C45-AC6A-71AB12DEA201}" destId="{26FE3E0B-9A3E-4D31-8C3C-E37937E47870}" srcOrd="0" destOrd="0" presId="urn:microsoft.com/office/officeart/2005/8/layout/venn1"/>
    <dgm:cxn modelId="{3DC8E93A-6A5A-4CCB-B78F-B1D4948E0050}" srcId="{051A7557-A923-4A25-AB20-71C8882F70C8}" destId="{F931E495-649C-4DE8-B5E2-84218D16BCE5}" srcOrd="0" destOrd="0" parTransId="{10D4F753-B227-43BC-929B-75B598A92AD2}" sibTransId="{BFDD636E-4540-4C78-B1D5-289788FA5127}"/>
    <dgm:cxn modelId="{8FD2D3AE-A516-4E05-B919-3214797C9C7B}" type="presOf" srcId="{F931E495-649C-4DE8-B5E2-84218D16BCE5}" destId="{04AB3160-487D-4D07-91E7-9E775CCD6525}" srcOrd="1" destOrd="0" presId="urn:microsoft.com/office/officeart/2005/8/layout/venn1"/>
    <dgm:cxn modelId="{9150EBB3-0256-48A5-9EF9-32E109A0C061}" type="presOf" srcId="{F931E495-649C-4DE8-B5E2-84218D16BCE5}" destId="{D5227F78-0B92-40E9-8310-BD7745F01815}" srcOrd="0" destOrd="0" presId="urn:microsoft.com/office/officeart/2005/8/layout/venn1"/>
    <dgm:cxn modelId="{44B2C4B4-4EB3-43B4-9E9C-1278B1C058D3}" srcId="{051A7557-A923-4A25-AB20-71C8882F70C8}" destId="{569DD0C8-2680-4CBC-8EB0-BADFFB5B783E}" srcOrd="1" destOrd="0" parTransId="{06657367-C912-4BCC-A50E-C92E363D0157}" sibTransId="{2CC45E5B-74AD-4DB7-AF9E-7D2479E5952B}"/>
    <dgm:cxn modelId="{688701C6-20CF-426B-8392-749E21DDCEFD}" type="presOf" srcId="{051A7557-A923-4A25-AB20-71C8882F70C8}" destId="{4762E3F3-3CE2-4C58-A19C-779AC201C322}" srcOrd="0" destOrd="0" presId="urn:microsoft.com/office/officeart/2005/8/layout/venn1"/>
    <dgm:cxn modelId="{9B38CCE5-FAD2-47EC-8F10-726B9652136E}" type="presOf" srcId="{569DD0C8-2680-4CBC-8EB0-BADFFB5B783E}" destId="{C9293156-7967-4226-AB30-C49DE1AE9A15}" srcOrd="1" destOrd="0" presId="urn:microsoft.com/office/officeart/2005/8/layout/venn1"/>
    <dgm:cxn modelId="{BD043FE9-A691-47A7-A0FB-AA0349BBB794}" type="presOf" srcId="{569DD0C8-2680-4CBC-8EB0-BADFFB5B783E}" destId="{5F26619D-4F84-4A52-A1DF-FCDEAD380641}" srcOrd="0" destOrd="0" presId="urn:microsoft.com/office/officeart/2005/8/layout/venn1"/>
    <dgm:cxn modelId="{DC44C0F9-FCC5-4701-A4DF-56ECE0F05175}" srcId="{051A7557-A923-4A25-AB20-71C8882F70C8}" destId="{B24352D8-5E8F-4C45-AC6A-71AB12DEA201}" srcOrd="2" destOrd="0" parTransId="{54428136-076A-4089-9DFC-0FD80A81099B}" sibTransId="{0ECB5178-5C2D-44E4-842B-6165C3328560}"/>
    <dgm:cxn modelId="{84A887FD-6AD9-4411-ADE4-DE02EFC07CA4}" type="presOf" srcId="{B24352D8-5E8F-4C45-AC6A-71AB12DEA201}" destId="{4C9411E2-F585-42C7-90D5-C3ABD93044E1}" srcOrd="1" destOrd="0" presId="urn:microsoft.com/office/officeart/2005/8/layout/venn1"/>
    <dgm:cxn modelId="{D99D3B4C-AE7A-4087-ABCD-B56B13419E91}" type="presParOf" srcId="{4762E3F3-3CE2-4C58-A19C-779AC201C322}" destId="{D5227F78-0B92-40E9-8310-BD7745F01815}" srcOrd="0" destOrd="0" presId="urn:microsoft.com/office/officeart/2005/8/layout/venn1"/>
    <dgm:cxn modelId="{D4274E0C-CBF3-462E-B172-F81A35619E66}" type="presParOf" srcId="{4762E3F3-3CE2-4C58-A19C-779AC201C322}" destId="{04AB3160-487D-4D07-91E7-9E775CCD6525}" srcOrd="1" destOrd="0" presId="urn:microsoft.com/office/officeart/2005/8/layout/venn1"/>
    <dgm:cxn modelId="{CBC5D4C9-D214-4DE2-A18B-4FB7B9D14DBF}" type="presParOf" srcId="{4762E3F3-3CE2-4C58-A19C-779AC201C322}" destId="{5F26619D-4F84-4A52-A1DF-FCDEAD380641}" srcOrd="2" destOrd="0" presId="urn:microsoft.com/office/officeart/2005/8/layout/venn1"/>
    <dgm:cxn modelId="{31A86EC4-5C35-44DD-A1BA-C41F6E34E1D3}" type="presParOf" srcId="{4762E3F3-3CE2-4C58-A19C-779AC201C322}" destId="{C9293156-7967-4226-AB30-C49DE1AE9A15}" srcOrd="3" destOrd="0" presId="urn:microsoft.com/office/officeart/2005/8/layout/venn1"/>
    <dgm:cxn modelId="{76722CFF-B57B-4CED-82D5-57D77A68FA1A}" type="presParOf" srcId="{4762E3F3-3CE2-4C58-A19C-779AC201C322}" destId="{26FE3E0B-9A3E-4D31-8C3C-E37937E47870}" srcOrd="4" destOrd="0" presId="urn:microsoft.com/office/officeart/2005/8/layout/venn1"/>
    <dgm:cxn modelId="{1C4C0A1B-AA28-487B-BACD-31A7E28A76C4}" type="presParOf" srcId="{4762E3F3-3CE2-4C58-A19C-779AC201C322}" destId="{4C9411E2-F585-42C7-90D5-C3ABD93044E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31C07-8A06-4194-8F8C-9A3F95576B28}">
      <dsp:nvSpPr>
        <dsp:cNvPr id="0" name=""/>
        <dsp:cNvSpPr/>
      </dsp:nvSpPr>
      <dsp:spPr>
        <a:xfrm>
          <a:off x="7416818" y="994545"/>
          <a:ext cx="2706067" cy="4262038"/>
        </a:xfrm>
        <a:prstGeom prst="wedgeRectCallout">
          <a:avLst>
            <a:gd name="adj1" fmla="val 0"/>
            <a:gd name="adj2" fmla="val 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Tidak</a:t>
          </a:r>
          <a:r>
            <a:rPr lang="en-US" sz="1300" kern="1200" dirty="0"/>
            <a:t> </a:t>
          </a:r>
          <a:r>
            <a:rPr lang="en-US" sz="1300" kern="1200" dirty="0" err="1"/>
            <a:t>ada</a:t>
          </a:r>
          <a:r>
            <a:rPr lang="en-US" sz="1300" kern="1200" dirty="0"/>
            <a:t> </a:t>
          </a:r>
          <a:r>
            <a:rPr lang="en-US" sz="1300" kern="1200" dirty="0" err="1"/>
            <a:t>ancaman</a:t>
          </a:r>
          <a:r>
            <a:rPr lang="en-US" sz="1300" kern="1200" dirty="0"/>
            <a:t> </a:t>
          </a:r>
          <a:r>
            <a:rPr lang="en-US" sz="1300" kern="1200" dirty="0" err="1"/>
            <a:t>dari</a:t>
          </a:r>
          <a:r>
            <a:rPr lang="en-US" sz="1300" kern="1200" dirty="0"/>
            <a:t> </a:t>
          </a:r>
          <a:r>
            <a:rPr lang="en-US" sz="1300" kern="1200" dirty="0" err="1"/>
            <a:t>aparat</a:t>
          </a:r>
          <a:r>
            <a:rPr lang="en-US" sz="1300" kern="1200" dirty="0"/>
            <a:t> </a:t>
          </a:r>
          <a:r>
            <a:rPr lang="en-US" sz="1300" kern="1200" dirty="0" err="1"/>
            <a:t>kehutanan</a:t>
          </a:r>
          <a:r>
            <a:rPr lang="en-US" sz="1300" kern="1200" dirty="0"/>
            <a:t> </a:t>
          </a:r>
          <a:r>
            <a:rPr lang="en-US" sz="1300" kern="1200" dirty="0" err="1"/>
            <a:t>lagi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Memperkuat</a:t>
          </a:r>
          <a:r>
            <a:rPr lang="en-US" sz="1300" kern="1200" dirty="0"/>
            <a:t> </a:t>
          </a:r>
          <a:r>
            <a:rPr lang="en-US" sz="1300" kern="1200" dirty="0" err="1"/>
            <a:t>kontrol</a:t>
          </a:r>
          <a:r>
            <a:rPr lang="en-US" sz="1300" kern="1200" dirty="0"/>
            <a:t> </a:t>
          </a:r>
          <a:r>
            <a:rPr lang="en-US" sz="1300" kern="1200" dirty="0" err="1"/>
            <a:t>masy</a:t>
          </a:r>
          <a:r>
            <a:rPr lang="en-US" sz="1300" kern="1200" dirty="0"/>
            <a:t> </a:t>
          </a:r>
          <a:r>
            <a:rPr lang="en-US" sz="1300" kern="1200" dirty="0" err="1"/>
            <a:t>terhadap</a:t>
          </a:r>
          <a:r>
            <a:rPr lang="en-US" sz="1300" kern="1200" dirty="0"/>
            <a:t> hutan adat (camping ground, </a:t>
          </a:r>
          <a:r>
            <a:rPr lang="en-US" sz="1300" kern="1200" dirty="0" err="1"/>
            <a:t>produksi</a:t>
          </a:r>
          <a:r>
            <a:rPr lang="en-US" sz="1300" kern="1200" dirty="0"/>
            <a:t> kopi </a:t>
          </a:r>
          <a:r>
            <a:rPr lang="en-US" sz="1300" kern="1200" dirty="0" err="1"/>
            <a:t>lokal</a:t>
          </a:r>
          <a:r>
            <a:rPr lang="en-US" sz="1300" kern="1200" dirty="0"/>
            <a:t>, </a:t>
          </a:r>
          <a:r>
            <a:rPr lang="en-US" sz="1300" kern="1200" dirty="0" err="1"/>
            <a:t>tanaman</a:t>
          </a:r>
          <a:r>
            <a:rPr lang="en-US" sz="1300" kern="1200" dirty="0"/>
            <a:t> </a:t>
          </a:r>
          <a:r>
            <a:rPr lang="en-US" sz="1300" kern="1200" dirty="0" err="1"/>
            <a:t>buah</a:t>
          </a:r>
          <a:r>
            <a:rPr lang="en-US" sz="1300" kern="1200" dirty="0"/>
            <a:t> </a:t>
          </a:r>
          <a:r>
            <a:rPr lang="en-US" sz="1300" kern="1200" dirty="0" err="1"/>
            <a:t>baru</a:t>
          </a:r>
          <a:r>
            <a:rPr lang="en-US" sz="1300" kern="1200" dirty="0"/>
            <a:t>)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Membangun</a:t>
          </a:r>
          <a:r>
            <a:rPr lang="en-US" sz="1300" kern="1200" dirty="0"/>
            <a:t> </a:t>
          </a:r>
          <a:r>
            <a:rPr lang="en-US" sz="1300" kern="1200" dirty="0" err="1"/>
            <a:t>sistem</a:t>
          </a:r>
          <a:r>
            <a:rPr lang="en-US" sz="1300" kern="1200" dirty="0"/>
            <a:t> </a:t>
          </a:r>
          <a:r>
            <a:rPr lang="en-US" sz="1300" kern="1200" dirty="0" err="1"/>
            <a:t>pendaftaran</a:t>
          </a:r>
          <a:r>
            <a:rPr lang="en-US" sz="1300" kern="1200" dirty="0"/>
            <a:t> </a:t>
          </a:r>
          <a:r>
            <a:rPr lang="en-US" sz="1300" kern="1200" dirty="0" err="1"/>
            <a:t>tanah</a:t>
          </a:r>
          <a:r>
            <a:rPr lang="en-US" sz="1300" kern="1200" dirty="0"/>
            <a:t> informal (40% </a:t>
          </a:r>
          <a:r>
            <a:rPr lang="en-US" sz="1300" kern="1200" dirty="0" err="1"/>
            <a:t>pengguna</a:t>
          </a:r>
          <a:r>
            <a:rPr lang="en-US" sz="1300" kern="1200" dirty="0"/>
            <a:t> hutan adat </a:t>
          </a:r>
          <a:r>
            <a:rPr lang="en-US" sz="1300" kern="1200" dirty="0" err="1"/>
            <a:t>adalah</a:t>
          </a:r>
          <a:r>
            <a:rPr lang="en-US" sz="1300" kern="1200" dirty="0"/>
            <a:t> </a:t>
          </a:r>
          <a:r>
            <a:rPr lang="en-US" sz="1300" kern="1200" dirty="0" err="1"/>
            <a:t>penduduk</a:t>
          </a:r>
          <a:r>
            <a:rPr lang="en-US" sz="1300" kern="1200" dirty="0"/>
            <a:t> </a:t>
          </a:r>
          <a:r>
            <a:rPr lang="en-US" sz="1300" kern="1200" dirty="0" err="1"/>
            <a:t>luar</a:t>
          </a:r>
          <a:r>
            <a:rPr lang="en-US" sz="1300" kern="1200" dirty="0"/>
            <a:t>)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Membentuk</a:t>
          </a:r>
          <a:r>
            <a:rPr lang="en-US" sz="1300" kern="1200" dirty="0"/>
            <a:t> </a:t>
          </a:r>
          <a:r>
            <a:rPr lang="en-US" sz="1300" kern="1200" dirty="0" err="1"/>
            <a:t>koperasi</a:t>
          </a:r>
          <a:r>
            <a:rPr lang="en-US" sz="1300" kern="1200" dirty="0"/>
            <a:t> </a:t>
          </a:r>
          <a:r>
            <a:rPr lang="en-US" sz="1300" kern="1200" dirty="0" err="1"/>
            <a:t>simpan-pinjam</a:t>
          </a:r>
          <a:r>
            <a:rPr lang="en-US" sz="1300" kern="1200" dirty="0"/>
            <a:t> dan </a:t>
          </a:r>
          <a:r>
            <a:rPr lang="en-US" sz="1300" kern="1200" dirty="0" err="1"/>
            <a:t>sertifikat</a:t>
          </a:r>
          <a:r>
            <a:rPr lang="en-US" sz="1300" kern="1200" dirty="0"/>
            <a:t> </a:t>
          </a:r>
          <a:r>
            <a:rPr lang="en-US" sz="1300" kern="1200" dirty="0" err="1"/>
            <a:t>sebagai</a:t>
          </a:r>
          <a:r>
            <a:rPr lang="en-US" sz="1300" kern="1200" dirty="0"/>
            <a:t> </a:t>
          </a:r>
          <a:r>
            <a:rPr lang="en-US" sz="1300" kern="1200" dirty="0" err="1"/>
            <a:t>agunan</a:t>
          </a:r>
          <a:r>
            <a:rPr lang="en-US" sz="1300" kern="1200" dirty="0"/>
            <a:t>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Potensi</a:t>
          </a:r>
          <a:r>
            <a:rPr lang="en-US" sz="1300" kern="1200" dirty="0"/>
            <a:t> </a:t>
          </a:r>
          <a:r>
            <a:rPr lang="en-US" sz="1300" kern="1200" dirty="0" err="1"/>
            <a:t>terbentuknya</a:t>
          </a:r>
          <a:r>
            <a:rPr lang="en-US" sz="1300" kern="1200" dirty="0"/>
            <a:t> land market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i="1" kern="1200" dirty="0" err="1"/>
            <a:t>Ternyata</a:t>
          </a:r>
          <a:r>
            <a:rPr lang="en-US" sz="1300" i="1" kern="1200" dirty="0"/>
            <a:t>: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Pengakuan hutan adat </a:t>
          </a:r>
          <a:r>
            <a:rPr lang="en-US" sz="1300" kern="1200" dirty="0" err="1"/>
            <a:t>tidak</a:t>
          </a:r>
          <a:r>
            <a:rPr lang="en-US" sz="1300" kern="1200" dirty="0"/>
            <a:t> </a:t>
          </a:r>
          <a:r>
            <a:rPr lang="en-US" sz="1300" kern="1200" dirty="0" err="1"/>
            <a:t>sepenuhnya</a:t>
          </a:r>
          <a:r>
            <a:rPr lang="en-US" sz="1300" kern="1200" dirty="0"/>
            <a:t> </a:t>
          </a:r>
          <a:r>
            <a:rPr lang="en-US" sz="1300" kern="1200" dirty="0" err="1"/>
            <a:t>menjamin</a:t>
          </a:r>
          <a:r>
            <a:rPr lang="en-US" sz="1300" kern="1200" dirty="0"/>
            <a:t> </a:t>
          </a:r>
          <a:r>
            <a:rPr lang="en-US" sz="1300" kern="1200" dirty="0" err="1"/>
            <a:t>keamanan</a:t>
          </a:r>
          <a:r>
            <a:rPr lang="en-US" sz="1300" kern="1200" dirty="0"/>
            <a:t> tenurial </a:t>
          </a:r>
          <a:r>
            <a:rPr lang="en-US" sz="1300" kern="1200" dirty="0" err="1"/>
            <a:t>bagi</a:t>
          </a:r>
          <a:r>
            <a:rPr lang="en-US" sz="1300" kern="1200" dirty="0"/>
            <a:t> </a:t>
          </a:r>
          <a:r>
            <a:rPr lang="en-US" sz="1300" kern="1200" dirty="0" err="1"/>
            <a:t>individu</a:t>
          </a:r>
          <a:r>
            <a:rPr lang="en-US" sz="1300" kern="1200" dirty="0"/>
            <a:t> </a:t>
          </a:r>
          <a:r>
            <a:rPr lang="en-US" sz="1300" kern="1200" dirty="0" err="1"/>
            <a:t>pengguna</a:t>
          </a:r>
          <a:r>
            <a:rPr lang="en-US" sz="1300" kern="1200" dirty="0"/>
            <a:t> </a:t>
          </a:r>
          <a:r>
            <a:rPr lang="en-US" sz="1300" kern="1200" dirty="0" err="1"/>
            <a:t>tanah</a:t>
          </a:r>
          <a:endParaRPr lang="en-US" sz="1300" kern="1200" dirty="0"/>
        </a:p>
      </dsp:txBody>
      <dsp:txXfrm>
        <a:off x="7759947" y="994545"/>
        <a:ext cx="2362938" cy="4262038"/>
      </dsp:txXfrm>
    </dsp:sp>
    <dsp:sp modelId="{3DF58D01-BF69-443D-80F9-62C42E8DCC23}">
      <dsp:nvSpPr>
        <dsp:cNvPr id="0" name=""/>
        <dsp:cNvSpPr/>
      </dsp:nvSpPr>
      <dsp:spPr>
        <a:xfrm>
          <a:off x="7416818" y="0"/>
          <a:ext cx="2678642" cy="9945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Stage 4. Post-legal recognition (implementation and impact)</a:t>
          </a:r>
        </a:p>
      </dsp:txBody>
      <dsp:txXfrm>
        <a:off x="7416818" y="0"/>
        <a:ext cx="2678642" cy="994545"/>
      </dsp:txXfrm>
    </dsp:sp>
    <dsp:sp modelId="{B7B13959-ACC7-4BCD-96D5-3D8C6ED54DAF}">
      <dsp:nvSpPr>
        <dsp:cNvPr id="0" name=""/>
        <dsp:cNvSpPr/>
      </dsp:nvSpPr>
      <dsp:spPr>
        <a:xfrm>
          <a:off x="5040564" y="1008111"/>
          <a:ext cx="2412271" cy="4230717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3">
            <a:tint val="50000"/>
            <a:hueOff val="-3514162"/>
            <a:satOff val="18746"/>
            <a:lumOff val="50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Pengakuan </a:t>
          </a:r>
          <a:r>
            <a:rPr lang="en-US" sz="1400" kern="1200" dirty="0" err="1"/>
            <a:t>thd</a:t>
          </a:r>
          <a:r>
            <a:rPr lang="en-US" sz="1400" kern="1200" dirty="0"/>
            <a:t> masyarakat adat </a:t>
          </a:r>
          <a:r>
            <a:rPr lang="en-US" sz="1400" kern="1200" dirty="0" err="1"/>
            <a:t>dalam</a:t>
          </a:r>
          <a:r>
            <a:rPr lang="en-US" sz="1400" kern="1200" dirty="0"/>
            <a:t> UUD 1945 dan </a:t>
          </a:r>
          <a:r>
            <a:rPr lang="en-US" sz="1400" kern="1200" dirty="0" err="1"/>
            <a:t>undang-undang</a:t>
          </a: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 err="1"/>
            <a:t>Putusan</a:t>
          </a:r>
          <a:r>
            <a:rPr lang="en-US" sz="1400" kern="1200" dirty="0"/>
            <a:t> MK 35 </a:t>
          </a:r>
          <a:r>
            <a:rPr lang="en-US" sz="1400" kern="1200" dirty="0" err="1"/>
            <a:t>membutuhkan</a:t>
          </a:r>
          <a:r>
            <a:rPr lang="en-US" sz="1400" kern="1200" dirty="0"/>
            <a:t> pilot project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KLHK yang </a:t>
          </a:r>
          <a:r>
            <a:rPr lang="en-US" sz="1400" kern="1200" dirty="0" err="1"/>
            <a:t>semakin</a:t>
          </a:r>
          <a:r>
            <a:rPr lang="en-US" sz="1400" kern="1200" dirty="0"/>
            <a:t> </a:t>
          </a:r>
          <a:r>
            <a:rPr lang="en-US" sz="1400" kern="1200" dirty="0" err="1"/>
            <a:t>terbuka</a:t>
          </a:r>
          <a:r>
            <a:rPr lang="en-US" sz="1400" kern="1200" dirty="0"/>
            <a:t> </a:t>
          </a:r>
          <a:r>
            <a:rPr lang="en-US" sz="1400" kern="1200" dirty="0" err="1"/>
            <a:t>bekerjasama</a:t>
          </a:r>
          <a:r>
            <a:rPr lang="en-US" sz="1400" kern="1200" dirty="0"/>
            <a:t> </a:t>
          </a:r>
          <a:r>
            <a:rPr lang="en-US" sz="1400" kern="1200" dirty="0" err="1"/>
            <a:t>dengan</a:t>
          </a:r>
          <a:r>
            <a:rPr lang="en-US" sz="1400" kern="1200" dirty="0"/>
            <a:t> NGO -&gt; </a:t>
          </a:r>
          <a:r>
            <a:rPr lang="en-US" sz="1400" kern="1200" dirty="0" err="1"/>
            <a:t>Peraturan</a:t>
          </a:r>
          <a:r>
            <a:rPr lang="en-US" sz="1400" kern="1200" dirty="0"/>
            <a:t> </a:t>
          </a:r>
          <a:r>
            <a:rPr lang="en-US" sz="1400" kern="1200" dirty="0" err="1"/>
            <a:t>operasional</a:t>
          </a: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 err="1"/>
            <a:t>Kontrak</a:t>
          </a:r>
          <a:r>
            <a:rPr lang="en-US" sz="1400" kern="1200" dirty="0"/>
            <a:t> </a:t>
          </a:r>
          <a:r>
            <a:rPr lang="en-US" sz="1400" kern="1200" dirty="0" err="1"/>
            <a:t>politik</a:t>
          </a:r>
          <a:r>
            <a:rPr lang="en-US" sz="1400" kern="1200" dirty="0"/>
            <a:t> </a:t>
          </a:r>
          <a:r>
            <a:rPr lang="en-US" sz="1400" kern="1200" dirty="0" err="1"/>
            <a:t>dengan</a:t>
          </a:r>
          <a:r>
            <a:rPr lang="en-US" sz="1400" kern="1200" dirty="0"/>
            <a:t> DPRD dan Bupati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 err="1"/>
            <a:t>Verifikasi</a:t>
          </a:r>
          <a:r>
            <a:rPr lang="en-US" sz="1400" kern="1200" dirty="0"/>
            <a:t> hutan adat oleh KLHK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Outcome: Pengakuan hutan adat </a:t>
          </a:r>
          <a:r>
            <a:rPr lang="en-US" sz="1400" kern="1200" dirty="0" err="1"/>
            <a:t>dari</a:t>
          </a:r>
          <a:r>
            <a:rPr lang="en-US" sz="1400" kern="1200" dirty="0"/>
            <a:t> TNGHS + penetapan </a:t>
          </a:r>
          <a:r>
            <a:rPr lang="en-US" sz="1400" kern="1200" dirty="0" err="1"/>
            <a:t>sebagian</a:t>
          </a:r>
          <a:r>
            <a:rPr lang="en-US" sz="1400" kern="1200" dirty="0"/>
            <a:t> wilayah APL </a:t>
          </a:r>
          <a:r>
            <a:rPr lang="en-US" sz="1400" kern="1200" dirty="0" err="1"/>
            <a:t>sebagai</a:t>
          </a:r>
          <a:r>
            <a:rPr lang="en-US" sz="1400" kern="1200" dirty="0"/>
            <a:t> hutan adat</a:t>
          </a:r>
        </a:p>
      </dsp:txBody>
      <dsp:txXfrm>
        <a:off x="5346440" y="1008111"/>
        <a:ext cx="2106395" cy="4230717"/>
      </dsp:txXfrm>
    </dsp:sp>
    <dsp:sp modelId="{0F7675CC-AA18-47A8-B10A-6833F8F462CE}">
      <dsp:nvSpPr>
        <dsp:cNvPr id="0" name=""/>
        <dsp:cNvSpPr/>
      </dsp:nvSpPr>
      <dsp:spPr>
        <a:xfrm>
          <a:off x="4896539" y="144018"/>
          <a:ext cx="2556287" cy="852617"/>
        </a:xfrm>
        <a:prstGeom prst="rect">
          <a:avLst/>
        </a:prstGeom>
        <a:solidFill>
          <a:schemeClr val="accent3">
            <a:hueOff val="-3290425"/>
            <a:satOff val="12291"/>
            <a:lumOff val="47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Stage 3. Legal process (availability, handling, outcomes) </a:t>
          </a:r>
        </a:p>
      </dsp:txBody>
      <dsp:txXfrm>
        <a:off x="4896539" y="144018"/>
        <a:ext cx="2556287" cy="852617"/>
      </dsp:txXfrm>
    </dsp:sp>
    <dsp:sp modelId="{CCA6FB4A-969E-4FEE-96B1-BCB02B0C75E6}">
      <dsp:nvSpPr>
        <dsp:cNvPr id="0" name=""/>
        <dsp:cNvSpPr/>
      </dsp:nvSpPr>
      <dsp:spPr>
        <a:xfrm>
          <a:off x="3417489" y="994545"/>
          <a:ext cx="1790129" cy="3693801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3">
            <a:tint val="50000"/>
            <a:hueOff val="-7028324"/>
            <a:satOff val="37491"/>
            <a:lumOff val="100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nl-NL" sz="1300" kern="1200" dirty="0" err="1"/>
            <a:t>Tujuan</a:t>
          </a:r>
          <a:r>
            <a:rPr lang="nl-NL" sz="1300" kern="1200" dirty="0"/>
            <a:t>: </a:t>
          </a:r>
          <a:r>
            <a:rPr lang="nl-NL" sz="1300" kern="1200" dirty="0" err="1"/>
            <a:t>membutuhkan</a:t>
          </a:r>
          <a:r>
            <a:rPr lang="nl-NL" sz="1300" kern="1200" dirty="0"/>
            <a:t> </a:t>
          </a:r>
          <a:r>
            <a:rPr lang="nl-NL" sz="1300" kern="1200" dirty="0" err="1"/>
            <a:t>kepastian</a:t>
          </a:r>
          <a:r>
            <a:rPr lang="nl-NL" sz="1300" kern="1200" dirty="0"/>
            <a:t> </a:t>
          </a:r>
          <a:r>
            <a:rPr lang="nl-NL" sz="1300" kern="1200" dirty="0" err="1"/>
            <a:t>tenurial</a:t>
          </a:r>
          <a:r>
            <a:rPr lang="nl-NL" sz="1300" kern="1200" dirty="0"/>
            <a:t> (</a:t>
          </a:r>
          <a:r>
            <a:rPr lang="nl-NL" sz="1300" kern="1200" dirty="0" err="1"/>
            <a:t>lewat</a:t>
          </a:r>
          <a:r>
            <a:rPr lang="nl-NL" sz="1300" kern="1200" dirty="0"/>
            <a:t> </a:t>
          </a:r>
          <a:r>
            <a:rPr lang="nl-NL" sz="1300" kern="1200" dirty="0" err="1"/>
            <a:t>hukum</a:t>
          </a:r>
          <a:r>
            <a:rPr lang="nl-NL" sz="1300" kern="1200" dirty="0"/>
            <a:t> </a:t>
          </a:r>
          <a:r>
            <a:rPr lang="nl-NL" sz="1300" kern="1200" dirty="0" err="1"/>
            <a:t>negara</a:t>
          </a:r>
          <a:r>
            <a:rPr lang="nl-NL" sz="1300" kern="1200" dirty="0"/>
            <a:t>) </a:t>
          </a:r>
          <a:r>
            <a:rPr lang="nl-NL" sz="1300" kern="1200" dirty="0" err="1"/>
            <a:t>melanjutkan</a:t>
          </a:r>
          <a:r>
            <a:rPr lang="nl-NL" sz="1300" kern="1200" dirty="0"/>
            <a:t> </a:t>
          </a:r>
          <a:r>
            <a:rPr lang="nl-NL" sz="1300" kern="1200" dirty="0" err="1"/>
            <a:t>agroforestry</a:t>
          </a:r>
          <a:r>
            <a:rPr lang="nl-NL" sz="1300" kern="1200" dirty="0"/>
            <a:t> 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300" kern="1200" dirty="0" err="1"/>
            <a:t>Kontak</a:t>
          </a:r>
          <a:r>
            <a:rPr lang="en-US" sz="1300" kern="1200" dirty="0"/>
            <a:t> dan </a:t>
          </a:r>
          <a:r>
            <a:rPr lang="en-US" sz="1300" kern="1200" dirty="0" err="1"/>
            <a:t>dukungan</a:t>
          </a:r>
          <a:r>
            <a:rPr lang="en-US" sz="1300" kern="1200" dirty="0"/>
            <a:t> NGOs (</a:t>
          </a:r>
          <a:r>
            <a:rPr lang="en-US" sz="1300" kern="1200" dirty="0" err="1"/>
            <a:t>pemetaan</a:t>
          </a:r>
          <a:r>
            <a:rPr lang="en-US" sz="1300" kern="1200" dirty="0"/>
            <a:t> wilayah, </a:t>
          </a:r>
          <a:r>
            <a:rPr lang="en-US" sz="1300" kern="1200" dirty="0" err="1"/>
            <a:t>revitalisasi</a:t>
          </a:r>
          <a:r>
            <a:rPr lang="en-US" sz="1300" kern="1200" dirty="0"/>
            <a:t> adat)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300" kern="1200" dirty="0" err="1"/>
            <a:t>Konflik</a:t>
          </a:r>
          <a:r>
            <a:rPr lang="en-US" sz="1300" kern="1200" dirty="0"/>
            <a:t> </a:t>
          </a:r>
          <a:r>
            <a:rPr lang="en-US" sz="1300" kern="1200" dirty="0" err="1"/>
            <a:t>tanah</a:t>
          </a:r>
          <a:r>
            <a:rPr lang="en-US" sz="1300" kern="1200" dirty="0"/>
            <a:t> </a:t>
          </a:r>
          <a:r>
            <a:rPr lang="en-US" sz="1300" kern="1200" dirty="0" err="1"/>
            <a:t>dibingkai</a:t>
          </a:r>
          <a:r>
            <a:rPr lang="en-US" sz="1300" kern="1200" dirty="0"/>
            <a:t> </a:t>
          </a:r>
          <a:r>
            <a:rPr lang="en-US" sz="1300" kern="1200" dirty="0" err="1"/>
            <a:t>sebagai</a:t>
          </a:r>
          <a:r>
            <a:rPr lang="en-US" sz="1300" kern="1200" dirty="0"/>
            <a:t> </a:t>
          </a:r>
          <a:r>
            <a:rPr lang="en-US" sz="1300" kern="1200" dirty="0" err="1"/>
            <a:t>konflik</a:t>
          </a:r>
          <a:r>
            <a:rPr lang="en-US" sz="1300" kern="1200" dirty="0"/>
            <a:t> </a:t>
          </a:r>
          <a:r>
            <a:rPr lang="en-US" sz="1300" kern="1200" dirty="0" err="1"/>
            <a:t>tanah</a:t>
          </a:r>
          <a:r>
            <a:rPr lang="en-US" sz="1300" kern="1200" dirty="0"/>
            <a:t> adat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300" kern="1200" dirty="0" err="1"/>
            <a:t>Penduduk</a:t>
          </a:r>
          <a:r>
            <a:rPr lang="en-US" sz="1300" kern="1200" dirty="0"/>
            <a:t> desa </a:t>
          </a:r>
          <a:r>
            <a:rPr lang="en-US" sz="1300" kern="1200" dirty="0" err="1"/>
            <a:t>terlibat</a:t>
          </a:r>
          <a:r>
            <a:rPr lang="en-US" sz="1300" kern="1200" dirty="0"/>
            <a:t> </a:t>
          </a:r>
          <a:r>
            <a:rPr lang="en-US" sz="1300" kern="1200" dirty="0" err="1"/>
            <a:t>dalam</a:t>
          </a:r>
          <a:r>
            <a:rPr lang="en-US" sz="1300" kern="1200" dirty="0"/>
            <a:t> </a:t>
          </a:r>
          <a:r>
            <a:rPr lang="en-US" sz="1300" kern="1200" dirty="0" err="1"/>
            <a:t>kegiatan</a:t>
          </a:r>
          <a:r>
            <a:rPr lang="en-US" sz="1300" kern="1200" dirty="0"/>
            <a:t> dan </a:t>
          </a:r>
          <a:r>
            <a:rPr lang="en-US" sz="1300" kern="1200" dirty="0" err="1"/>
            <a:t>organisasi</a:t>
          </a:r>
          <a:r>
            <a:rPr lang="en-US" sz="1300" kern="1200" dirty="0"/>
            <a:t> adat di </a:t>
          </a:r>
          <a:r>
            <a:rPr lang="en-US" sz="1300" kern="1200" dirty="0" err="1"/>
            <a:t>daerah</a:t>
          </a:r>
          <a:r>
            <a:rPr lang="en-US" sz="1300" kern="1200" dirty="0"/>
            <a:t> dan </a:t>
          </a:r>
          <a:r>
            <a:rPr lang="en-US" sz="1300" kern="1200" dirty="0" err="1"/>
            <a:t>nasional</a:t>
          </a:r>
          <a:endParaRPr lang="nl-NL" sz="1300" kern="1200" dirty="0"/>
        </a:p>
      </dsp:txBody>
      <dsp:txXfrm>
        <a:off x="3644478" y="994545"/>
        <a:ext cx="1563141" cy="3693801"/>
      </dsp:txXfrm>
    </dsp:sp>
    <dsp:sp modelId="{CBB2B5B5-BEC4-4A5E-B6A7-AE71FB25CA64}">
      <dsp:nvSpPr>
        <dsp:cNvPr id="0" name=""/>
        <dsp:cNvSpPr/>
      </dsp:nvSpPr>
      <dsp:spPr>
        <a:xfrm>
          <a:off x="3417489" y="284381"/>
          <a:ext cx="1790129" cy="710164"/>
        </a:xfrm>
        <a:prstGeom prst="rect">
          <a:avLst/>
        </a:prstGeom>
        <a:solidFill>
          <a:schemeClr val="accent3">
            <a:hueOff val="-6580851"/>
            <a:satOff val="24583"/>
            <a:lumOff val="95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Stage 2. Preparation (awareness and categorization)</a:t>
          </a:r>
        </a:p>
      </dsp:txBody>
      <dsp:txXfrm>
        <a:off x="3417489" y="284381"/>
        <a:ext cx="1790129" cy="710164"/>
      </dsp:txXfrm>
    </dsp:sp>
    <dsp:sp modelId="{254BF3E8-D724-4599-892A-C83E919120D3}">
      <dsp:nvSpPr>
        <dsp:cNvPr id="0" name=""/>
        <dsp:cNvSpPr/>
      </dsp:nvSpPr>
      <dsp:spPr>
        <a:xfrm>
          <a:off x="1627360" y="994545"/>
          <a:ext cx="1790129" cy="3409420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3">
            <a:tint val="50000"/>
            <a:hueOff val="-10542486"/>
            <a:satOff val="56237"/>
            <a:lumOff val="150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300" kern="1200" dirty="0" err="1"/>
            <a:t>Pemerasan</a:t>
          </a:r>
          <a:r>
            <a:rPr lang="en-US" sz="1300" kern="1200" dirty="0"/>
            <a:t>, </a:t>
          </a:r>
          <a:r>
            <a:rPr lang="en-US" sz="1300" kern="1200" dirty="0" err="1"/>
            <a:t>ancaman</a:t>
          </a:r>
          <a:r>
            <a:rPr lang="en-US" sz="1300" kern="1200" dirty="0"/>
            <a:t>, dan </a:t>
          </a:r>
          <a:r>
            <a:rPr lang="en-US" sz="1300" kern="1200" dirty="0" err="1"/>
            <a:t>pembatasan</a:t>
          </a:r>
          <a:r>
            <a:rPr lang="en-US" sz="1300" kern="1200" dirty="0"/>
            <a:t> oleh apparat kehutanan.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300" kern="1200" dirty="0" err="1"/>
            <a:t>Tidak</a:t>
          </a:r>
          <a:r>
            <a:rPr lang="en-US" sz="1300" kern="1200" dirty="0"/>
            <a:t> </a:t>
          </a:r>
          <a:r>
            <a:rPr lang="en-US" sz="1300" kern="1200" dirty="0" err="1"/>
            <a:t>merasakan</a:t>
          </a:r>
          <a:r>
            <a:rPr lang="en-US" sz="1300" kern="1200" dirty="0"/>
            <a:t> </a:t>
          </a:r>
          <a:r>
            <a:rPr lang="en-US" sz="1300" kern="1200" dirty="0" err="1"/>
            <a:t>adanya</a:t>
          </a:r>
          <a:r>
            <a:rPr lang="en-US" sz="1300" kern="1200" dirty="0"/>
            <a:t> </a:t>
          </a:r>
          <a:r>
            <a:rPr lang="en-US" sz="1300" kern="1200" dirty="0" err="1"/>
            <a:t>kepastian</a:t>
          </a:r>
          <a:r>
            <a:rPr lang="en-US" sz="1300" kern="1200" dirty="0"/>
            <a:t> dan rasa </a:t>
          </a:r>
          <a:r>
            <a:rPr lang="en-US" sz="1300" kern="1200" dirty="0" err="1"/>
            <a:t>aman</a:t>
          </a:r>
          <a:r>
            <a:rPr lang="en-US" sz="1300" kern="1200" dirty="0"/>
            <a:t> </a:t>
          </a:r>
          <a:r>
            <a:rPr lang="en-US" sz="1300" kern="1200" dirty="0" err="1"/>
            <a:t>bekerja</a:t>
          </a:r>
          <a:r>
            <a:rPr lang="en-US" sz="1300" kern="1200" dirty="0"/>
            <a:t> di </a:t>
          </a:r>
          <a:r>
            <a:rPr lang="en-US" sz="1300" kern="1200" dirty="0" err="1"/>
            <a:t>kebun</a:t>
          </a:r>
          <a:r>
            <a:rPr lang="en-US" sz="1300" kern="1200" dirty="0"/>
            <a:t> </a:t>
          </a:r>
          <a:r>
            <a:rPr lang="en-US" sz="1300" kern="1200" dirty="0" err="1"/>
            <a:t>karena</a:t>
          </a:r>
          <a:r>
            <a:rPr lang="en-US" sz="1300" kern="1200" dirty="0"/>
            <a:t> illegal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300" kern="1200" dirty="0" err="1"/>
            <a:t>Perluasan</a:t>
          </a:r>
          <a:r>
            <a:rPr lang="en-US" sz="1300" kern="1200" dirty="0"/>
            <a:t> TNGHS </a:t>
          </a:r>
          <a:r>
            <a:rPr lang="en-US" sz="1300" kern="1200" dirty="0" err="1"/>
            <a:t>tahun</a:t>
          </a:r>
          <a:r>
            <a:rPr lang="en-US" sz="1300" kern="1200" dirty="0"/>
            <a:t> 2003= </a:t>
          </a:r>
          <a:r>
            <a:rPr lang="en-US" sz="1300" kern="1200" dirty="0" err="1"/>
            <a:t>makin</a:t>
          </a:r>
          <a:r>
            <a:rPr lang="en-US" sz="1300" kern="1200" dirty="0"/>
            <a:t> </a:t>
          </a:r>
          <a:r>
            <a:rPr lang="en-US" sz="1300" kern="1200" dirty="0" err="1"/>
            <a:t>kurang</a:t>
          </a:r>
          <a:r>
            <a:rPr lang="en-US" sz="1300" kern="1200" dirty="0"/>
            <a:t> </a:t>
          </a:r>
          <a:r>
            <a:rPr lang="en-US" sz="1300" kern="1200" dirty="0" err="1"/>
            <a:t>tanah</a:t>
          </a:r>
          <a:r>
            <a:rPr lang="en-US" sz="1300" kern="1200" dirty="0"/>
            <a:t> </a:t>
          </a:r>
          <a:r>
            <a:rPr lang="en-US" sz="1300" kern="1200" dirty="0" err="1"/>
            <a:t>bagi</a:t>
          </a:r>
          <a:r>
            <a:rPr lang="en-US" sz="1300" kern="1200" dirty="0"/>
            <a:t> masyarakat</a:t>
          </a:r>
        </a:p>
      </dsp:txBody>
      <dsp:txXfrm>
        <a:off x="1854348" y="994545"/>
        <a:ext cx="1563141" cy="3409420"/>
      </dsp:txXfrm>
    </dsp:sp>
    <dsp:sp modelId="{B73B30A6-97A5-4C88-9F23-7F8DFE0240BC}">
      <dsp:nvSpPr>
        <dsp:cNvPr id="0" name=""/>
        <dsp:cNvSpPr/>
      </dsp:nvSpPr>
      <dsp:spPr>
        <a:xfrm>
          <a:off x="1627360" y="426308"/>
          <a:ext cx="1790129" cy="568236"/>
        </a:xfrm>
        <a:prstGeom prst="rect">
          <a:avLst/>
        </a:prstGeom>
        <a:solidFill>
          <a:schemeClr val="accent3">
            <a:hueOff val="-9871276"/>
            <a:satOff val="36874"/>
            <a:lumOff val="1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Stage 1: identification of problems</a:t>
          </a:r>
        </a:p>
      </dsp:txBody>
      <dsp:txXfrm>
        <a:off x="1627360" y="426308"/>
        <a:ext cx="1790129" cy="568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27F78-0B92-40E9-8310-BD7745F01815}">
      <dsp:nvSpPr>
        <dsp:cNvPr id="0" name=""/>
        <dsp:cNvSpPr/>
      </dsp:nvSpPr>
      <dsp:spPr>
        <a:xfrm>
          <a:off x="968954" y="39952"/>
          <a:ext cx="1917731" cy="191773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Law in action</a:t>
          </a:r>
        </a:p>
      </dsp:txBody>
      <dsp:txXfrm>
        <a:off x="1224652" y="375555"/>
        <a:ext cx="1406336" cy="862979"/>
      </dsp:txXfrm>
    </dsp:sp>
    <dsp:sp modelId="{5F26619D-4F84-4A52-A1DF-FCDEAD380641}">
      <dsp:nvSpPr>
        <dsp:cNvPr id="0" name=""/>
        <dsp:cNvSpPr/>
      </dsp:nvSpPr>
      <dsp:spPr>
        <a:xfrm>
          <a:off x="1660936" y="1238534"/>
          <a:ext cx="1917731" cy="1917731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Interdisciplinary research method</a:t>
          </a:r>
        </a:p>
      </dsp:txBody>
      <dsp:txXfrm>
        <a:off x="2247442" y="1733948"/>
        <a:ext cx="1150638" cy="1054752"/>
      </dsp:txXfrm>
    </dsp:sp>
    <dsp:sp modelId="{26FE3E0B-9A3E-4D31-8C3C-E37937E47870}">
      <dsp:nvSpPr>
        <dsp:cNvPr id="0" name=""/>
        <dsp:cNvSpPr/>
      </dsp:nvSpPr>
      <dsp:spPr>
        <a:xfrm>
          <a:off x="276973" y="1238534"/>
          <a:ext cx="1917731" cy="191773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Law in Context</a:t>
          </a:r>
        </a:p>
      </dsp:txBody>
      <dsp:txXfrm>
        <a:off x="457559" y="1733948"/>
        <a:ext cx="1150638" cy="1054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98784-F1F2-4D71-B346-94F94D5EBAA2}" type="datetimeFigureOut">
              <a:rPr lang="nl-NL" smtClean="0"/>
              <a:t>29-3-2022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nl-NL" dirty="0"/>
              <a:t>v</a:t>
            </a:r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ECD43-08E5-4945-BC4F-4857758E978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5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9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919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9125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220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09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-1"/>
            <a:ext cx="9143999" cy="4521941"/>
          </a:xfrm>
          <a:solidFill>
            <a:srgbClr val="8592BC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..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"/>
            <a:ext cx="9144000" cy="371933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59243" y="1052736"/>
            <a:ext cx="7389221" cy="1656184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presentation</a:t>
            </a: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59243" y="3934610"/>
            <a:ext cx="4042079" cy="39370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Subtitle presentation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497060" y="3934685"/>
            <a:ext cx="3243080" cy="3941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pic>
        <p:nvPicPr>
          <p:cNvPr id="12" name="Picture 7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423" y="5013474"/>
            <a:ext cx="2358752" cy="10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35" y="6543376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97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4" name="Tijdelijke aanduiding voor grafiek 3"/>
          <p:cNvSpPr>
            <a:spLocks noGrp="1"/>
          </p:cNvSpPr>
          <p:nvPr>
            <p:ph type="chart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 graph</a:t>
            </a:r>
          </a:p>
        </p:txBody>
      </p:sp>
      <p:pic>
        <p:nvPicPr>
          <p:cNvPr id="14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967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3" name="Tijdelijke aanduiding voor media 12"/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 video</a:t>
            </a: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0741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"/>
            <a:ext cx="9144000" cy="452193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31640" y="1052736"/>
            <a:ext cx="7390800" cy="1656184"/>
          </a:xfrm>
        </p:spPr>
        <p:txBody>
          <a:bodyPr/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closure</a:t>
            </a:r>
          </a:p>
        </p:txBody>
      </p:sp>
      <p:pic>
        <p:nvPicPr>
          <p:cNvPr id="9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13" y="6543376"/>
            <a:ext cx="3588750" cy="270000"/>
          </a:xfrm>
          <a:prstGeom prst="rect">
            <a:avLst/>
          </a:prstGeom>
        </p:spPr>
      </p:pic>
      <p:pic>
        <p:nvPicPr>
          <p:cNvPr id="10" name="Picture 7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423" y="5013474"/>
            <a:ext cx="2358752" cy="10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28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1013F-1F3A-4A55-8958-211002174A57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3964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2CAC8-D9FD-4EAB-B2B4-681C318E8293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28677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60045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2286000"/>
            <a:ext cx="360045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8CD-322B-4572-8E94-B5596AFA4DE4}" type="datetimeFigureOut">
              <a:rPr lang="en-US" smtClean="0"/>
              <a:t>30-Mar-22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BEBB-BEED-41A8-B23C-12C3DA9E6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7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2199634"/>
            <a:ext cx="36004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909102"/>
            <a:ext cx="360045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004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0045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8CD-322B-4572-8E94-B5596AFA4DE4}" type="datetimeFigureOut">
              <a:rPr lang="en-US" smtClean="0"/>
              <a:t>30-Mar-22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BEBB-BEED-41A8-B23C-12C3DA9E6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90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5" y="1252836"/>
            <a:ext cx="5030981" cy="4795836"/>
          </a:xfrm>
          <a:noFill/>
        </p:spPr>
        <p:txBody>
          <a:bodyPr vert="horz" wrap="none" lIns="0" tIns="0" rIns="0" bIns="0"/>
          <a:lstStyle>
            <a:lvl1pPr marL="271318" indent="-27131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000">
                <a:solidFill>
                  <a:schemeClr val="bg2"/>
                </a:solidFill>
              </a:defRPr>
            </a:lvl1pPr>
            <a:lvl2pPr marL="406977" indent="-135659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271318" indent="-27131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000">
                <a:solidFill>
                  <a:schemeClr val="bg2"/>
                </a:solidFill>
              </a:defRPr>
            </a:lvl6pPr>
            <a:lvl7pPr marL="406977" indent="-135659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 sz="1400">
                <a:solidFill>
                  <a:schemeClr val="bg2"/>
                </a:solidFill>
              </a:defRPr>
            </a:lvl8pPr>
            <a:lvl9pPr>
              <a:defRPr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Numbering</a:t>
            </a:r>
          </a:p>
          <a:p>
            <a:pPr lvl="1"/>
            <a:r>
              <a:rPr lang="en-US" noProof="0" dirty="0"/>
              <a:t>Bullet</a:t>
            </a:r>
          </a:p>
          <a:p>
            <a:pPr lvl="2"/>
            <a:r>
              <a:rPr lang="en-US" noProof="0" dirty="0"/>
              <a:t>Plain </a:t>
            </a:r>
            <a:r>
              <a:rPr lang="en-US" noProof="0" dirty="0" err="1"/>
              <a:t>tekst</a:t>
            </a:r>
            <a:r>
              <a:rPr lang="en-US" noProof="0" dirty="0"/>
              <a:t>	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yellow</a:t>
            </a:r>
          </a:p>
          <a:p>
            <a:pPr lvl="5"/>
            <a:r>
              <a:rPr lang="en-US" noProof="0" dirty="0"/>
              <a:t>Numbering</a:t>
            </a:r>
          </a:p>
          <a:p>
            <a:pPr lvl="6"/>
            <a:r>
              <a:rPr lang="en-US" noProof="0" dirty="0"/>
              <a:t>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5587316" y="1252539"/>
            <a:ext cx="3152019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0" y="0"/>
            <a:ext cx="9144002" cy="685800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18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134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 b="0"/>
            </a:lvl1pPr>
            <a:lvl2pPr>
              <a:defRPr b="0"/>
            </a:lvl2pPr>
            <a:lvl3pPr>
              <a:defRPr/>
            </a:lvl3pPr>
            <a:lvl4pPr>
              <a:defRPr b="1"/>
            </a:lvl4pPr>
            <a:lvl5pPr>
              <a:defRPr b="1"/>
            </a:lvl5pPr>
            <a:lvl8pPr>
              <a:defRPr sz="1600"/>
            </a:lvl8pPr>
            <a:lvl9pPr>
              <a:defRPr/>
            </a:lvl9pPr>
          </a:lstStyle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pic>
        <p:nvPicPr>
          <p:cNvPr id="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6851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5" y="1252836"/>
            <a:ext cx="5840650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0" y="0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500358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396986" y="1252539"/>
            <a:ext cx="2342350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282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4091501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8162" y="1252539"/>
            <a:ext cx="4091174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6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7422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4" y="1252836"/>
            <a:ext cx="2548000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611099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3104334" y="1252539"/>
            <a:ext cx="5635001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6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7621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04665" y="1252539"/>
            <a:ext cx="8334560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8224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4091501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59312" cy="6858004"/>
            <a:chOff x="-2" y="-1"/>
            <a:chExt cx="12218777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10800000">
              <a:off x="5360772" y="3549589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8161" y="1252539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6762195" y="1252539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8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4648161" y="3751624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9" name="Tijdelijke aanduiding voor afbeelding 13"/>
          <p:cNvSpPr>
            <a:spLocks noGrp="1"/>
          </p:cNvSpPr>
          <p:nvPr>
            <p:ph type="pic" sz="quarter" idx="16" hasCustomPrompt="1"/>
          </p:nvPr>
        </p:nvSpPr>
        <p:spPr>
          <a:xfrm>
            <a:off x="6762195" y="3751624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21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344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4" y="1252836"/>
            <a:ext cx="4091500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7835" y="1252538"/>
            <a:ext cx="1969200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6760490" y="1252538"/>
            <a:ext cx="1969200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8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2251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4665" y="404664"/>
            <a:ext cx="8334670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4665" y="1252836"/>
            <a:ext cx="8334670" cy="47958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sp>
        <p:nvSpPr>
          <p:cNvPr id="20" name="Rechthoek 19"/>
          <p:cNvSpPr/>
          <p:nvPr userDrawn="1"/>
        </p:nvSpPr>
        <p:spPr bwMode="auto">
          <a:xfrm>
            <a:off x="0" y="6453336"/>
            <a:ext cx="914400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68544" tIns="34272" rIns="68544" bIns="342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434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1499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04664" y="6453336"/>
            <a:ext cx="381346" cy="4046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nl-NL" sz="1200" b="1" smtClean="0">
                <a:solidFill>
                  <a:schemeClr val="bg1"/>
                </a:solidFill>
              </a:defRPr>
            </a:lvl1pPr>
          </a:lstStyle>
          <a:p>
            <a:fld id="{21272068-81DC-4C45-9305-5AD5E201916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jdelijke aanduiding voor dianummer 5"/>
          <p:cNvSpPr txBox="1">
            <a:spLocks/>
          </p:cNvSpPr>
          <p:nvPr userDrawn="1"/>
        </p:nvSpPr>
        <p:spPr>
          <a:xfrm>
            <a:off x="6681815" y="6453337"/>
            <a:ext cx="2057519" cy="416127"/>
          </a:xfrm>
          <a:prstGeom prst="rect">
            <a:avLst/>
          </a:prstGeom>
        </p:spPr>
        <p:txBody>
          <a:bodyPr vert="horz" lIns="68544" tIns="34272" rIns="68544" bIns="34272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0D95B-2DCA-4A8C-818D-5010775FDD58}" type="slidenum">
              <a:rPr lang="en-US" sz="1100" noProof="0" smtClean="0">
                <a:solidFill>
                  <a:schemeClr val="bg1"/>
                </a:solidFill>
              </a:rPr>
              <a:pPr/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  <p:grpSp>
        <p:nvGrpSpPr>
          <p:cNvPr id="15" name="Grid" hidden="1"/>
          <p:cNvGrpSpPr/>
          <p:nvPr userDrawn="1"/>
        </p:nvGrpSpPr>
        <p:grpSpPr>
          <a:xfrm>
            <a:off x="0" y="0"/>
            <a:ext cx="9144000" cy="6858004"/>
            <a:chOff x="-2" y="-1"/>
            <a:chExt cx="9144000" cy="6858004"/>
          </a:xfrm>
        </p:grpSpPr>
        <p:sp>
          <p:nvSpPr>
            <p:cNvPr id="16" name="Rechthoek 15"/>
            <p:cNvSpPr/>
            <p:nvPr userDrawn="1"/>
          </p:nvSpPr>
          <p:spPr bwMode="auto">
            <a:xfrm>
              <a:off x="0" y="0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8" name="Rechthoek 17"/>
            <p:cNvSpPr/>
            <p:nvPr userDrawn="1"/>
          </p:nvSpPr>
          <p:spPr bwMode="auto">
            <a:xfrm rot="5400000">
              <a:off x="5512664" y="3226670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>
              <a:off x="0" y="848172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1" name="Rechthoek 20"/>
            <p:cNvSpPr/>
            <p:nvPr userDrawn="1"/>
          </p:nvSpPr>
          <p:spPr bwMode="auto">
            <a:xfrm>
              <a:off x="0" y="6048672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8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65" r:id="rId4"/>
    <p:sldLayoutId id="2147483661" r:id="rId5"/>
    <p:sldLayoutId id="2147483664" r:id="rId6"/>
    <p:sldLayoutId id="2147483666" r:id="rId7"/>
    <p:sldLayoutId id="2147483662" r:id="rId8"/>
    <p:sldLayoutId id="2147483663" r:id="rId9"/>
    <p:sldLayoutId id="2147483667" r:id="rId10"/>
    <p:sldLayoutId id="2147483668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hdr="0" ftr="0" dt="0"/>
  <p:txStyles>
    <p:titleStyle>
      <a:lvl1pPr algn="l" defTabSz="685434" rtl="0" eaLnBrk="1" latinLnBrk="0" hangingPunct="1">
        <a:spcBef>
          <a:spcPct val="0"/>
        </a:spcBef>
        <a:buNone/>
        <a:defRPr sz="3600" b="1" i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5659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1pPr>
      <a:lvl2pPr marL="271318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-"/>
        <a:defRPr sz="1400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kern="1200" baseline="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35659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6pPr>
      <a:lvl7pPr marL="271318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400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 baseline="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17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34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151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868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586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303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020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1737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papers.ssrn.com/sol3/papers.cfm?abstract_id=1081396" TargetMode="Externa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5"/>
          <p:cNvSpPr>
            <a:spLocks noGrp="1"/>
          </p:cNvSpPr>
          <p:nvPr>
            <p:ph type="body" sz="quarter" idx="13"/>
          </p:nvPr>
        </p:nvSpPr>
        <p:spPr>
          <a:xfrm>
            <a:off x="1" y="0"/>
            <a:ext cx="9143999" cy="4521941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476672"/>
            <a:ext cx="7920880" cy="2785811"/>
          </a:xfrm>
        </p:spPr>
        <p:txBody>
          <a:bodyPr/>
          <a:lstStyle/>
          <a:p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praktik</a:t>
            </a:r>
            <a:r>
              <a:rPr lang="en-US" sz="3600" dirty="0"/>
              <a:t> </a:t>
            </a:r>
            <a:r>
              <a:rPr lang="en-US" sz="3600" dirty="0" err="1"/>
              <a:t>penelitian</a:t>
            </a:r>
            <a:r>
              <a:rPr lang="en-US" sz="3600" dirty="0"/>
              <a:t> </a:t>
            </a:r>
            <a:r>
              <a:rPr lang="en-US" sz="3600" dirty="0" err="1"/>
              <a:t>sosiolegal</a:t>
            </a:r>
            <a:r>
              <a:rPr lang="en-US" sz="3600" dirty="0"/>
              <a:t> &amp; </a:t>
            </a: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merancang</a:t>
            </a:r>
            <a:r>
              <a:rPr lang="en-US" sz="3600" dirty="0"/>
              <a:t> proposal </a:t>
            </a:r>
            <a:r>
              <a:rPr lang="en-US" sz="3600" dirty="0" err="1"/>
              <a:t>penelitian</a:t>
            </a:r>
            <a:r>
              <a:rPr lang="en-US" sz="3600" dirty="0"/>
              <a:t> </a:t>
            </a:r>
            <a:r>
              <a:rPr lang="en-US" sz="3600" dirty="0" err="1"/>
              <a:t>sosiolegal</a:t>
            </a:r>
            <a:r>
              <a:rPr lang="en-US" sz="3600" dirty="0"/>
              <a:t>?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580112" y="3923789"/>
            <a:ext cx="3528392" cy="393700"/>
          </a:xfrm>
        </p:spPr>
        <p:txBody>
          <a:bodyPr>
            <a:normAutofit/>
          </a:bodyPr>
          <a:lstStyle/>
          <a:p>
            <a:r>
              <a:rPr lang="en-US" dirty="0"/>
              <a:t>Yance Arizona, SH, MH, MA.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2843808" y="4964975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Disampaikan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dalam</a:t>
            </a:r>
            <a:r>
              <a:rPr lang="en-US" dirty="0">
                <a:solidFill>
                  <a:srgbClr val="002060"/>
                </a:solidFill>
              </a:rPr>
              <a:t> Workshop </a:t>
            </a:r>
            <a:r>
              <a:rPr lang="en-US" dirty="0" err="1">
                <a:solidFill>
                  <a:srgbClr val="002060"/>
                </a:solidFill>
              </a:rPr>
              <a:t>Penguatan</a:t>
            </a:r>
            <a:r>
              <a:rPr lang="en-US" dirty="0">
                <a:solidFill>
                  <a:srgbClr val="002060"/>
                </a:solidFill>
              </a:rPr>
              <a:t> Kajian </a:t>
            </a:r>
            <a:r>
              <a:rPr lang="en-US" dirty="0" err="1">
                <a:solidFill>
                  <a:srgbClr val="002060"/>
                </a:solidFill>
              </a:rPr>
              <a:t>Sosio</a:t>
            </a:r>
            <a:r>
              <a:rPr lang="en-US" dirty="0">
                <a:solidFill>
                  <a:srgbClr val="002060"/>
                </a:solidFill>
              </a:rPr>
              <a:t>-legal </a:t>
            </a:r>
            <a:r>
              <a:rPr lang="en-US" dirty="0" err="1">
                <a:solidFill>
                  <a:srgbClr val="002060"/>
                </a:solidFill>
              </a:rPr>
              <a:t>bagi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Dosen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Fakultas</a:t>
            </a:r>
            <a:r>
              <a:rPr lang="en-US" dirty="0">
                <a:solidFill>
                  <a:srgbClr val="002060"/>
                </a:solidFill>
              </a:rPr>
              <a:t> Syariah UIN Raden Mas Said, Surakarta.</a:t>
            </a:r>
          </a:p>
          <a:p>
            <a:r>
              <a:rPr lang="en-US" dirty="0" err="1">
                <a:solidFill>
                  <a:srgbClr val="002060"/>
                </a:solidFill>
              </a:rPr>
              <a:t>Kamis</a:t>
            </a:r>
            <a:r>
              <a:rPr lang="en-US" dirty="0">
                <a:solidFill>
                  <a:srgbClr val="002060"/>
                </a:solidFill>
              </a:rPr>
              <a:t>, 31 </a:t>
            </a:r>
            <a:r>
              <a:rPr lang="en-US" dirty="0" err="1">
                <a:solidFill>
                  <a:srgbClr val="002060"/>
                </a:solidFill>
              </a:rPr>
              <a:t>Maret</a:t>
            </a:r>
            <a:r>
              <a:rPr lang="en-US" dirty="0">
                <a:solidFill>
                  <a:srgbClr val="002060"/>
                </a:solidFill>
              </a:rPr>
              <a:t> 2022. </a:t>
            </a:r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797152"/>
            <a:ext cx="1368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8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6120-D189-4C72-9066-873760FFD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5" y="404664"/>
            <a:ext cx="8334670" cy="576064"/>
          </a:xfrm>
        </p:spPr>
        <p:txBody>
          <a:bodyPr/>
          <a:lstStyle/>
          <a:p>
            <a:r>
              <a:rPr lang="en-US" dirty="0"/>
              <a:t>Pengakuan Hutan Adat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opsi</a:t>
            </a:r>
            <a:r>
              <a:rPr lang="en-US" dirty="0"/>
              <a:t> </a:t>
            </a:r>
            <a:r>
              <a:rPr lang="en-US" dirty="0" err="1"/>
              <a:t>penyelesaian</a:t>
            </a:r>
            <a:r>
              <a:rPr lang="en-US" dirty="0"/>
              <a:t> </a:t>
            </a:r>
            <a:r>
              <a:rPr lang="en-US" dirty="0" err="1"/>
              <a:t>konflik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F9325E-F33D-46B0-98D7-2BBCC5FC0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Putusan</a:t>
            </a:r>
            <a:r>
              <a:rPr lang="en-US" dirty="0"/>
              <a:t> MK No. 35/PUU-X/2012 </a:t>
            </a:r>
            <a:r>
              <a:rPr lang="en-US" dirty="0" err="1"/>
              <a:t>mengakui</a:t>
            </a:r>
            <a:r>
              <a:rPr lang="en-US" dirty="0"/>
              <a:t> </a:t>
            </a:r>
            <a:r>
              <a:rPr lang="en-US" dirty="0" err="1"/>
              <a:t>keberadaan</a:t>
            </a:r>
            <a:r>
              <a:rPr lang="en-US" dirty="0"/>
              <a:t> hutan adat.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mengembalikan</a:t>
            </a:r>
            <a:r>
              <a:rPr lang="en-US" dirty="0"/>
              <a:t> hutan adat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terlanjur</a:t>
            </a:r>
            <a:r>
              <a:rPr lang="en-US" dirty="0"/>
              <a:t> </a:t>
            </a:r>
            <a:r>
              <a:rPr lang="en-US" dirty="0" err="1"/>
              <a:t>ditetapkan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hutan negara. </a:t>
            </a:r>
          </a:p>
          <a:p>
            <a:r>
              <a:rPr lang="en-US" dirty="0" err="1"/>
              <a:t>Semakin</a:t>
            </a:r>
            <a:r>
              <a:rPr lang="en-US" dirty="0"/>
              <a:t> </a:t>
            </a:r>
            <a:r>
              <a:rPr lang="en-US" dirty="0" err="1"/>
              <a:t>menguat</a:t>
            </a:r>
            <a:r>
              <a:rPr lang="en-US" dirty="0"/>
              <a:t> </a:t>
            </a:r>
            <a:r>
              <a:rPr lang="en-US" dirty="0" err="1"/>
              <a:t>tuntutan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masyarakat adat dan </a:t>
            </a:r>
            <a:r>
              <a:rPr lang="en-US" dirty="0" err="1"/>
              <a:t>memperoleh</a:t>
            </a:r>
            <a:r>
              <a:rPr lang="en-US" dirty="0"/>
              <a:t> pengakuan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hutan adat</a:t>
            </a:r>
          </a:p>
          <a:p>
            <a:r>
              <a:rPr lang="en-US" dirty="0"/>
              <a:t>Pengakuan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masyarakat adat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/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FBA57-C3ED-440B-B855-C602828D6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340768"/>
            <a:ext cx="5298926" cy="264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35641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B04C-B3FE-4EBC-A346-390FD7ABB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Pertanyaan</a:t>
            </a:r>
            <a:r>
              <a:rPr lang="en-US" dirty="0"/>
              <a:t> dan </a:t>
            </a:r>
            <a:r>
              <a:rPr lang="en-US" dirty="0" err="1"/>
              <a:t>desain</a:t>
            </a:r>
            <a:r>
              <a:rPr lang="en-US" dirty="0"/>
              <a:t> </a:t>
            </a:r>
            <a:r>
              <a:rPr lang="en-US" dirty="0" err="1"/>
              <a:t>penelitian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7751CC-BE8C-4106-9326-FE51F123E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err="1"/>
              <a:t>Pertanyaan</a:t>
            </a:r>
            <a:r>
              <a:rPr lang="en-US" sz="2400" dirty="0"/>
              <a:t> </a:t>
            </a:r>
            <a:r>
              <a:rPr lang="en-US" sz="2400" dirty="0" err="1"/>
              <a:t>penelitian</a:t>
            </a:r>
            <a:endParaRPr lang="en-US" sz="2400" dirty="0"/>
          </a:p>
          <a:p>
            <a:pPr marL="398463" indent="-398463"/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Apakah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pengakuan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hukum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negara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atas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masyarakat adat dan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hak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atas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tanah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adat di Indonesia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membawa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solusi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konflik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pertanahan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98463" indent="-398463"/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Bagaimana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menjelaskan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peran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pengakuan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hukum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menjawab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tuntutan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awal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masyarakat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lokal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konflik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pertanahan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Desain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Penelitian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P4</a:t>
            </a:r>
          </a:p>
          <a:p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Procedures: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Kerangka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hukum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Processes: Pengakuan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hukum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proses</a:t>
            </a:r>
          </a:p>
          <a:p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Participants: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aktor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konflik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resolusi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(Kelompok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komunitas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aparatur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pemerintah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perusahaan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NGO,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akademisi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Politics: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konflik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kerjasama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negosiasi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pengambilan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keputusan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432910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7D5F0-66B3-44B3-81A2-49DFAAC2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analytical framework for legal recognition of customary land rights</a:t>
            </a:r>
            <a:endParaRPr lang="en-US" sz="5400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8530A-24BB-4EFF-83C7-AEF2EECB1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B9A7C1-932C-4C66-A38E-490535DAD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64" y="1628800"/>
            <a:ext cx="8227271" cy="3852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01BF1B-3A8E-4703-AA97-8079817E91D3}"/>
              </a:ext>
            </a:extLst>
          </p:cNvPr>
          <p:cNvSpPr txBox="1"/>
          <p:nvPr/>
        </p:nvSpPr>
        <p:spPr>
          <a:xfrm>
            <a:off x="389316" y="5805602"/>
            <a:ext cx="211147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Pendekatan</a:t>
            </a:r>
            <a:r>
              <a:rPr lang="en-US" dirty="0"/>
              <a:t> proses</a:t>
            </a:r>
          </a:p>
        </p:txBody>
      </p:sp>
    </p:spTree>
    <p:extLst>
      <p:ext uri="{BB962C8B-B14F-4D97-AF65-F5344CB8AC3E}">
        <p14:creationId xmlns:p14="http://schemas.microsoft.com/office/powerpoint/2010/main" val="3823586150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8A795-A6C9-43B8-9644-78A1CFBAB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94315"/>
            <a:ext cx="8334670" cy="432048"/>
          </a:xfrm>
        </p:spPr>
        <p:txBody>
          <a:bodyPr/>
          <a:lstStyle/>
          <a:p>
            <a:r>
              <a:rPr lang="en-US" dirty="0" err="1"/>
              <a:t>Menentukan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kasus</a:t>
            </a:r>
            <a:endParaRPr lang="en-US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AEF455EF-CAD3-4D89-83EA-BF9319AB8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4665" y="1052736"/>
            <a:ext cx="8334670" cy="4995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Inventarisasi</a:t>
            </a:r>
            <a:r>
              <a:rPr lang="en-US" sz="2000" dirty="0"/>
              <a:t> </a:t>
            </a:r>
            <a:r>
              <a:rPr lang="en-US" sz="2000" dirty="0" err="1"/>
              <a:t>inistiatif</a:t>
            </a:r>
            <a:r>
              <a:rPr lang="en-US" sz="2000" dirty="0"/>
              <a:t> pengakuan </a:t>
            </a:r>
            <a:r>
              <a:rPr lang="en-US" sz="2000" dirty="0" err="1"/>
              <a:t>hukum</a:t>
            </a:r>
            <a:r>
              <a:rPr lang="en-US" sz="2000" dirty="0"/>
              <a:t>: </a:t>
            </a:r>
            <a:r>
              <a:rPr lang="en-US" sz="2000" dirty="0" err="1"/>
              <a:t>Abstrak</a:t>
            </a:r>
            <a:r>
              <a:rPr lang="en-US" sz="2000" dirty="0"/>
              <a:t> </a:t>
            </a:r>
            <a:r>
              <a:rPr lang="en-US" sz="2000" dirty="0" err="1"/>
              <a:t>konferensi</a:t>
            </a:r>
            <a:r>
              <a:rPr lang="en-US" sz="2000" dirty="0"/>
              <a:t>, data Epistema Institute dan AMAN. </a:t>
            </a:r>
            <a:r>
              <a:rPr lang="en-US" sz="2000" dirty="0">
                <a:sym typeface="Wingdings" panose="05000000000000000000" pitchFamily="2" charset="2"/>
              </a:rPr>
              <a:t> 34 </a:t>
            </a:r>
            <a:r>
              <a:rPr lang="en-US" sz="2000" dirty="0" err="1">
                <a:sym typeface="Wingdings" panose="05000000000000000000" pitchFamily="2" charset="2"/>
              </a:rPr>
              <a:t>kasus</a:t>
            </a:r>
            <a:endParaRPr lang="en-US" sz="2000" dirty="0"/>
          </a:p>
          <a:p>
            <a:pPr marL="288925" indent="-288925"/>
            <a:r>
              <a:rPr lang="en-US" sz="2000" dirty="0" err="1"/>
              <a:t>Kesamaan</a:t>
            </a:r>
            <a:r>
              <a:rPr lang="en-US" sz="2000" dirty="0"/>
              <a:t>: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konflik</a:t>
            </a:r>
            <a:r>
              <a:rPr lang="en-US" sz="2000" dirty="0"/>
              <a:t> </a:t>
            </a:r>
            <a:r>
              <a:rPr lang="en-US" sz="2000" dirty="0" err="1"/>
              <a:t>terkait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kawasan</a:t>
            </a:r>
            <a:r>
              <a:rPr lang="en-US" sz="2000" dirty="0"/>
              <a:t> hutan, dan masyarakat </a:t>
            </a:r>
            <a:r>
              <a:rPr lang="en-US" sz="2000" dirty="0" err="1"/>
              <a:t>menggunakan</a:t>
            </a:r>
            <a:r>
              <a:rPr lang="en-US" sz="2000" dirty="0"/>
              <a:t> </a:t>
            </a:r>
            <a:r>
              <a:rPr lang="en-US" sz="2000" dirty="0" err="1"/>
              <a:t>klaim</a:t>
            </a:r>
            <a:r>
              <a:rPr lang="en-US" sz="2000" dirty="0"/>
              <a:t> adat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argumen</a:t>
            </a:r>
            <a:r>
              <a:rPr lang="en-US" sz="2000" dirty="0"/>
              <a:t> di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konflik</a:t>
            </a:r>
            <a:endParaRPr lang="en-US" sz="2000" dirty="0"/>
          </a:p>
          <a:p>
            <a:pPr marL="288925" indent="-288925"/>
            <a:r>
              <a:rPr lang="en-US" sz="2000" dirty="0" err="1"/>
              <a:t>Perbedaan</a:t>
            </a:r>
            <a:r>
              <a:rPr lang="en-US" sz="2000" dirty="0"/>
              <a:t>: </a:t>
            </a:r>
            <a:r>
              <a:rPr lang="en-US" sz="2000" dirty="0" err="1"/>
              <a:t>Jenis</a:t>
            </a:r>
            <a:r>
              <a:rPr lang="en-US" sz="2000" dirty="0"/>
              <a:t> </a:t>
            </a:r>
            <a:r>
              <a:rPr lang="en-US" sz="2000" dirty="0" err="1"/>
              <a:t>konflik</a:t>
            </a:r>
            <a:r>
              <a:rPr lang="en-US" sz="2000" dirty="0"/>
              <a:t> </a:t>
            </a:r>
            <a:r>
              <a:rPr lang="en-US" sz="2000" dirty="0" err="1"/>
              <a:t>berdasarkan</a:t>
            </a:r>
            <a:r>
              <a:rPr lang="en-US" sz="2000" dirty="0"/>
              <a:t> actor dan </a:t>
            </a:r>
            <a:r>
              <a:rPr lang="en-US" sz="2000" dirty="0" err="1"/>
              <a:t>penggunaan</a:t>
            </a:r>
            <a:r>
              <a:rPr lang="en-US" sz="2000" dirty="0"/>
              <a:t> </a:t>
            </a:r>
            <a:r>
              <a:rPr lang="en-US" sz="2000" dirty="0" err="1"/>
              <a:t>kawasan</a:t>
            </a:r>
            <a:r>
              <a:rPr lang="en-US" sz="2000" dirty="0"/>
              <a:t> hutan (</a:t>
            </a:r>
            <a:r>
              <a:rPr lang="en-US" sz="2000" dirty="0" err="1"/>
              <a:t>konservasi</a:t>
            </a:r>
            <a:r>
              <a:rPr lang="en-US" sz="2000" dirty="0"/>
              <a:t>, </a:t>
            </a:r>
            <a:r>
              <a:rPr lang="en-US" sz="2000" dirty="0" err="1"/>
              <a:t>konsesi</a:t>
            </a:r>
            <a:r>
              <a:rPr lang="en-US" sz="2000" dirty="0"/>
              <a:t> kehutanan, dan </a:t>
            </a:r>
            <a:r>
              <a:rPr lang="en-US" sz="2000" dirty="0" err="1"/>
              <a:t>konsesi</a:t>
            </a:r>
            <a:r>
              <a:rPr lang="en-US" sz="2000" dirty="0"/>
              <a:t> </a:t>
            </a:r>
            <a:r>
              <a:rPr lang="en-US" sz="2000" dirty="0" err="1"/>
              <a:t>pertambangan</a:t>
            </a:r>
            <a:r>
              <a:rPr lang="en-US" sz="2000" dirty="0"/>
              <a:t>); </a:t>
            </a:r>
            <a:r>
              <a:rPr lang="en-US" sz="2000" dirty="0" err="1"/>
              <a:t>perbedaan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proses pengakuan </a:t>
            </a:r>
            <a:r>
              <a:rPr lang="en-US" sz="2000" dirty="0" err="1"/>
              <a:t>hukum</a:t>
            </a:r>
            <a:r>
              <a:rPr lang="en-US" sz="2000" dirty="0"/>
              <a:t> (</a:t>
            </a:r>
            <a:r>
              <a:rPr lang="en-US" sz="2000" dirty="0" err="1"/>
              <a:t>tahap</a:t>
            </a:r>
            <a:r>
              <a:rPr lang="en-US" sz="2000" dirty="0"/>
              <a:t> 1 </a:t>
            </a:r>
            <a:r>
              <a:rPr lang="en-US" sz="2000" dirty="0" err="1"/>
              <a:t>sampai</a:t>
            </a:r>
            <a:r>
              <a:rPr lang="en-US" sz="2000" dirty="0"/>
              <a:t> 4)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0" y="6453188"/>
            <a:ext cx="381000" cy="404812"/>
          </a:xfrm>
        </p:spPr>
        <p:txBody>
          <a:bodyPr/>
          <a:lstStyle/>
          <a:p>
            <a:fld id="{5D41013F-1F3A-4A55-8958-211002174A57}" type="slidenum">
              <a:rPr lang="en-US" altLang="nl-NL" smtClean="0"/>
              <a:pPr/>
              <a:t>13</a:t>
            </a:fld>
            <a:endParaRPr lang="en-US" alt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CB5AB-B7D7-4B10-8A04-7F4149F90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573741"/>
            <a:ext cx="5944115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92202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558AA-1B98-42AF-A972-78B5A22EE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lapangan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F3284-617D-4806-ADE0-072ADF306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err="1"/>
              <a:t>Wawancara</a:t>
            </a:r>
            <a:endParaRPr lang="en-US" sz="2400" dirty="0"/>
          </a:p>
          <a:p>
            <a:pPr marL="398463" lvl="1" indent="-263525"/>
            <a:r>
              <a:rPr lang="en-US" sz="2200" dirty="0" err="1"/>
              <a:t>Wawancara</a:t>
            </a:r>
            <a:r>
              <a:rPr lang="en-US" sz="2200" dirty="0"/>
              <a:t> </a:t>
            </a:r>
            <a:r>
              <a:rPr lang="en-US" sz="2200" dirty="0" err="1"/>
              <a:t>aktor</a:t>
            </a:r>
            <a:r>
              <a:rPr lang="en-US" sz="2200" dirty="0"/>
              <a:t> yang </a:t>
            </a:r>
            <a:r>
              <a:rPr lang="en-US" sz="2200" dirty="0" err="1"/>
              <a:t>beragam</a:t>
            </a:r>
            <a:r>
              <a:rPr lang="en-US" sz="2200" dirty="0"/>
              <a:t> (gender, </a:t>
            </a:r>
            <a:r>
              <a:rPr lang="en-US" sz="2200" dirty="0" err="1"/>
              <a:t>tua-muda</a:t>
            </a:r>
            <a:r>
              <a:rPr lang="en-US" sz="2200" dirty="0"/>
              <a:t>, Petani-</a:t>
            </a:r>
            <a:r>
              <a:rPr lang="en-US" sz="2200" dirty="0" err="1"/>
              <a:t>pengusaha</a:t>
            </a:r>
            <a:r>
              <a:rPr lang="en-US" sz="2200" dirty="0"/>
              <a:t>, pro-</a:t>
            </a:r>
            <a:r>
              <a:rPr lang="en-US" sz="2200" dirty="0" err="1"/>
              <a:t>kontra</a:t>
            </a:r>
            <a:r>
              <a:rPr lang="en-US" sz="2200" dirty="0"/>
              <a:t>)</a:t>
            </a:r>
          </a:p>
          <a:p>
            <a:pPr marL="398463" lvl="1" indent="-263525"/>
            <a:r>
              <a:rPr lang="en-US" sz="2200" dirty="0" err="1"/>
              <a:t>Datang</a:t>
            </a:r>
            <a:r>
              <a:rPr lang="en-US" sz="2200" dirty="0"/>
              <a:t> </a:t>
            </a:r>
            <a:r>
              <a:rPr lang="en-US" sz="2200" dirty="0" err="1"/>
              <a:t>lebih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sekali</a:t>
            </a:r>
            <a:endParaRPr lang="en-US" sz="2200" dirty="0"/>
          </a:p>
          <a:p>
            <a:pPr marL="571500" lvl="1" indent="-436563"/>
            <a:endParaRPr lang="en-US" sz="2200" dirty="0"/>
          </a:p>
          <a:p>
            <a:r>
              <a:rPr lang="en-US" sz="2400" dirty="0" err="1"/>
              <a:t>Observasi</a:t>
            </a:r>
            <a:endParaRPr lang="en-US" sz="2400" dirty="0"/>
          </a:p>
          <a:p>
            <a:pPr marL="398463" lvl="1" indent="-263525">
              <a:buFontTx/>
              <a:buChar char="-"/>
            </a:pPr>
            <a:r>
              <a:rPr lang="en-US" sz="2200" dirty="0" err="1"/>
              <a:t>Rapat</a:t>
            </a:r>
            <a:r>
              <a:rPr lang="en-US" sz="2200" dirty="0"/>
              <a:t> </a:t>
            </a:r>
            <a:r>
              <a:rPr lang="en-US" sz="2200" dirty="0" err="1"/>
              <a:t>pemerintah</a:t>
            </a:r>
            <a:r>
              <a:rPr lang="en-US" sz="2200" dirty="0"/>
              <a:t> dan DPRD</a:t>
            </a:r>
          </a:p>
          <a:p>
            <a:pPr marL="398463" lvl="1" indent="-263525">
              <a:buFontTx/>
              <a:buChar char="-"/>
            </a:pPr>
            <a:r>
              <a:rPr lang="en-US" sz="2200" dirty="0" err="1"/>
              <a:t>Upacara</a:t>
            </a:r>
            <a:r>
              <a:rPr lang="en-US" sz="2200" dirty="0"/>
              <a:t> adat, </a:t>
            </a:r>
            <a:r>
              <a:rPr lang="en-US" sz="2200" dirty="0" err="1"/>
              <a:t>politik</a:t>
            </a:r>
            <a:r>
              <a:rPr lang="en-US" sz="2200" dirty="0"/>
              <a:t> </a:t>
            </a:r>
            <a:r>
              <a:rPr lang="en-US" sz="2200" dirty="0" err="1"/>
              <a:t>lokal</a:t>
            </a:r>
            <a:endParaRPr lang="en-US" sz="2200" dirty="0"/>
          </a:p>
          <a:p>
            <a:pPr marL="398463" lvl="1" indent="-263525">
              <a:buFontTx/>
              <a:buChar char="-"/>
            </a:pPr>
            <a:r>
              <a:rPr lang="en-US" sz="2200" dirty="0"/>
              <a:t>Ruang </a:t>
            </a:r>
            <a:r>
              <a:rPr lang="en-US" sz="2200" dirty="0" err="1"/>
              <a:t>interaksi</a:t>
            </a:r>
            <a:r>
              <a:rPr lang="en-US" sz="2200" dirty="0"/>
              <a:t> </a:t>
            </a:r>
            <a:r>
              <a:rPr lang="en-US" sz="2200" dirty="0" err="1"/>
              <a:t>sosial</a:t>
            </a:r>
            <a:r>
              <a:rPr lang="en-US" sz="2200" dirty="0"/>
              <a:t> (</a:t>
            </a:r>
            <a:r>
              <a:rPr lang="en-US" sz="2200" dirty="0" err="1"/>
              <a:t>olah</a:t>
            </a:r>
            <a:r>
              <a:rPr lang="en-US" sz="2200" dirty="0"/>
              <a:t> raga, masjid/</a:t>
            </a:r>
            <a:r>
              <a:rPr lang="en-US" sz="2200" dirty="0" err="1"/>
              <a:t>gereja</a:t>
            </a:r>
            <a:r>
              <a:rPr lang="en-US" sz="2200" dirty="0"/>
              <a:t>, </a:t>
            </a:r>
            <a:r>
              <a:rPr lang="en-US" sz="2200" dirty="0" err="1"/>
              <a:t>warung</a:t>
            </a:r>
            <a:r>
              <a:rPr lang="en-US" sz="2200" dirty="0"/>
              <a:t> </a:t>
            </a:r>
            <a:r>
              <a:rPr lang="en-US" sz="2200" dirty="0" err="1"/>
              <a:t>tuak</a:t>
            </a:r>
            <a:r>
              <a:rPr lang="en-US" sz="2200" dirty="0"/>
              <a:t>)</a:t>
            </a:r>
          </a:p>
          <a:p>
            <a:pPr>
              <a:buFontTx/>
              <a:buChar char="-"/>
            </a:pPr>
            <a:endParaRPr lang="en-US" sz="2400" dirty="0"/>
          </a:p>
          <a:p>
            <a:r>
              <a:rPr lang="en-US" sz="2400" dirty="0" err="1"/>
              <a:t>Penting</a:t>
            </a:r>
            <a:r>
              <a:rPr lang="en-US" sz="2400" dirty="0"/>
              <a:t> </a:t>
            </a:r>
            <a:r>
              <a:rPr lang="en-US" sz="2400" dirty="0" err="1"/>
              <a:t>mengelola</a:t>
            </a:r>
            <a:r>
              <a:rPr lang="en-US" sz="2400" dirty="0"/>
              <a:t> </a:t>
            </a:r>
            <a:r>
              <a:rPr lang="en-US" sz="2400" dirty="0" err="1"/>
              <a:t>ekspektasi</a:t>
            </a:r>
            <a:r>
              <a:rPr lang="en-US" sz="2400" dirty="0"/>
              <a:t> </a:t>
            </a:r>
            <a:r>
              <a:rPr lang="en-US" sz="2400" dirty="0" err="1"/>
              <a:t>informan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peneliti</a:t>
            </a:r>
            <a:r>
              <a:rPr lang="en-US" sz="2400" dirty="0"/>
              <a:t> dan </a:t>
            </a:r>
            <a:r>
              <a:rPr lang="en-US" sz="2400" dirty="0" err="1"/>
              <a:t>penelitian</a:t>
            </a:r>
            <a:r>
              <a:rPr lang="en-US" sz="2400" dirty="0"/>
              <a:t> yang </a:t>
            </a:r>
            <a:r>
              <a:rPr lang="en-US" sz="2400" dirty="0" err="1"/>
              <a:t>dilakukan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149257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9FA55-1C96-423E-9B5B-012C4EDA5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32656"/>
            <a:ext cx="8334670" cy="432048"/>
          </a:xfrm>
        </p:spPr>
        <p:txBody>
          <a:bodyPr/>
          <a:lstStyle/>
          <a:p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Kasepuhan Karang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58B2DE3-CD09-4223-9FE6-C53BA1013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7173777"/>
              </p:ext>
            </p:extLst>
          </p:nvPr>
        </p:nvGraphicFramePr>
        <p:xfrm>
          <a:off x="-1332656" y="980728"/>
          <a:ext cx="1087320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4980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7750-0E76-4913-B35C-CD4234AB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Refleksi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penggunaan</a:t>
            </a:r>
            <a:r>
              <a:rPr lang="en-US" sz="3200" dirty="0"/>
              <a:t> </a:t>
            </a:r>
            <a:r>
              <a:rPr lang="en-US" sz="3200" dirty="0" err="1"/>
              <a:t>pendekatan</a:t>
            </a:r>
            <a:r>
              <a:rPr lang="en-US" sz="3200" dirty="0"/>
              <a:t> ROLAX – </a:t>
            </a:r>
            <a:r>
              <a:rPr lang="en-US" sz="3200" dirty="0" err="1"/>
              <a:t>pendekatan</a:t>
            </a:r>
            <a:r>
              <a:rPr lang="en-US" sz="3200" dirty="0"/>
              <a:t> proses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8B0BA-DF28-41C5-B8DA-55BA3FD37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334670" cy="5083868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sz="2400" dirty="0" err="1"/>
              <a:t>Memeriksa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permasalahan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 dan </a:t>
            </a:r>
            <a:r>
              <a:rPr lang="en-US" sz="2400" dirty="0" err="1"/>
              <a:t>hukum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lengkap</a:t>
            </a:r>
            <a:r>
              <a:rPr lang="en-US" sz="2400" dirty="0"/>
              <a:t> (pre-during-post)</a:t>
            </a:r>
          </a:p>
          <a:p>
            <a:pPr marL="285750" indent="-285750"/>
            <a:r>
              <a:rPr lang="en-US" sz="2400" dirty="0"/>
              <a:t>‘</a:t>
            </a:r>
            <a:r>
              <a:rPr lang="en-US" sz="2400" dirty="0" err="1"/>
              <a:t>Mengatasi</a:t>
            </a:r>
            <a:r>
              <a:rPr lang="en-US" sz="2400" dirty="0"/>
              <a:t>’ bias </a:t>
            </a:r>
            <a:r>
              <a:rPr lang="en-US" sz="2400" dirty="0" err="1"/>
              <a:t>ketika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dirty="0" err="1"/>
              <a:t>penelitian</a:t>
            </a:r>
            <a:r>
              <a:rPr lang="en-US" sz="2400" dirty="0"/>
              <a:t>. </a:t>
            </a:r>
          </a:p>
          <a:p>
            <a:pPr marL="628650" lvl="6" indent="-285750"/>
            <a:r>
              <a:rPr lang="en-US" sz="2400" dirty="0" err="1"/>
              <a:t>Seringkali</a:t>
            </a:r>
            <a:r>
              <a:rPr lang="en-US" sz="2400" dirty="0"/>
              <a:t> </a:t>
            </a:r>
            <a:r>
              <a:rPr lang="en-US" sz="2400" dirty="0" err="1"/>
              <a:t>peneliti</a:t>
            </a:r>
            <a:r>
              <a:rPr lang="en-US" sz="2400" dirty="0"/>
              <a:t>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mendefinisikan</a:t>
            </a:r>
            <a:r>
              <a:rPr lang="en-US" sz="2400" dirty="0"/>
              <a:t> </a:t>
            </a:r>
            <a:r>
              <a:rPr lang="en-US" sz="2400" dirty="0" err="1"/>
              <a:t>sendiri</a:t>
            </a:r>
            <a:r>
              <a:rPr lang="en-US" sz="2400" dirty="0"/>
              <a:t> </a:t>
            </a:r>
            <a:r>
              <a:rPr lang="en-US" sz="2400" dirty="0" err="1"/>
              <a:t>masalah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masyarakat, </a:t>
            </a:r>
            <a:r>
              <a:rPr lang="en-US" sz="2400" dirty="0" err="1"/>
              <a:t>tanpa</a:t>
            </a:r>
            <a:r>
              <a:rPr lang="en-US" sz="2400" dirty="0"/>
              <a:t> </a:t>
            </a:r>
            <a:r>
              <a:rPr lang="en-US" sz="2400" dirty="0" err="1"/>
              <a:t>perlu</a:t>
            </a:r>
            <a:r>
              <a:rPr lang="en-US" sz="2400" dirty="0"/>
              <a:t> </a:t>
            </a:r>
            <a:r>
              <a:rPr lang="en-US" sz="2400" dirty="0" err="1"/>
              <a:t>memeriksa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jauh</a:t>
            </a:r>
            <a:r>
              <a:rPr lang="en-US" sz="2400" dirty="0"/>
              <a:t> </a:t>
            </a:r>
            <a:r>
              <a:rPr lang="en-US" sz="2400" dirty="0" err="1"/>
              <a:t>bagaimana</a:t>
            </a:r>
            <a:r>
              <a:rPr lang="en-US" sz="2400" dirty="0"/>
              <a:t> masyarakat </a:t>
            </a:r>
            <a:r>
              <a:rPr lang="en-US" sz="2400" dirty="0" err="1"/>
              <a:t>mendefinisikan</a:t>
            </a:r>
            <a:r>
              <a:rPr lang="en-US" sz="2400" dirty="0"/>
              <a:t> </a:t>
            </a:r>
            <a:r>
              <a:rPr lang="en-US" sz="2400" dirty="0" err="1"/>
              <a:t>permasalahnnya</a:t>
            </a:r>
            <a:r>
              <a:rPr lang="en-US" sz="2400" dirty="0"/>
              <a:t>. </a:t>
            </a:r>
          </a:p>
          <a:p>
            <a:pPr marL="285750" indent="-285750"/>
            <a:r>
              <a:rPr lang="en-US" sz="2400" dirty="0" err="1"/>
              <a:t>Memahami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mekanisme</a:t>
            </a:r>
            <a:r>
              <a:rPr lang="en-US" sz="2400" dirty="0"/>
              <a:t> </a:t>
            </a:r>
            <a:r>
              <a:rPr lang="en-US" sz="2400" dirty="0" err="1"/>
              <a:t>hukum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bersifat</a:t>
            </a:r>
            <a:r>
              <a:rPr lang="en-US" sz="2400" dirty="0"/>
              <a:t> </a:t>
            </a:r>
            <a:r>
              <a:rPr lang="en-US" sz="2400" dirty="0" err="1"/>
              <a:t>tunggal</a:t>
            </a:r>
            <a:r>
              <a:rPr lang="en-US" sz="2400" dirty="0"/>
              <a:t> dan fix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menghadapi</a:t>
            </a:r>
            <a:r>
              <a:rPr lang="en-US" sz="2400" dirty="0"/>
              <a:t> </a:t>
            </a:r>
            <a:r>
              <a:rPr lang="en-US" sz="2400" dirty="0" err="1"/>
              <a:t>permasalahan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. ‘</a:t>
            </a:r>
            <a:r>
              <a:rPr lang="en-US" sz="2400" dirty="0" err="1"/>
              <a:t>pluralisme</a:t>
            </a:r>
            <a:r>
              <a:rPr lang="en-US" sz="2400" dirty="0"/>
              <a:t> </a:t>
            </a:r>
            <a:r>
              <a:rPr lang="en-US" sz="2400" dirty="0" err="1"/>
              <a:t>hukum</a:t>
            </a:r>
            <a:r>
              <a:rPr lang="en-US" sz="2400" dirty="0"/>
              <a:t>’ </a:t>
            </a:r>
            <a:r>
              <a:rPr lang="en-US" sz="2400" dirty="0" err="1"/>
              <a:t>serta</a:t>
            </a:r>
            <a:r>
              <a:rPr lang="en-US" sz="2400" dirty="0"/>
              <a:t> </a:t>
            </a:r>
            <a:r>
              <a:rPr lang="en-US" sz="2400" dirty="0" err="1"/>
              <a:t>memeriksa</a:t>
            </a:r>
            <a:r>
              <a:rPr lang="en-US" sz="2400" dirty="0"/>
              <a:t> </a:t>
            </a:r>
            <a:r>
              <a:rPr lang="en-US" sz="2400" dirty="0" err="1"/>
              <a:t>performa</a:t>
            </a:r>
            <a:r>
              <a:rPr lang="en-US" sz="2400" dirty="0"/>
              <a:t> </a:t>
            </a:r>
            <a:r>
              <a:rPr lang="en-US" sz="2400" dirty="0" err="1"/>
              <a:t>institusi</a:t>
            </a:r>
            <a:r>
              <a:rPr lang="en-US" sz="2400" dirty="0"/>
              <a:t> </a:t>
            </a:r>
            <a:r>
              <a:rPr lang="en-US" sz="2400" dirty="0" err="1"/>
              <a:t>hukum</a:t>
            </a:r>
            <a:r>
              <a:rPr lang="en-US" sz="2400" dirty="0"/>
              <a:t>.</a:t>
            </a:r>
          </a:p>
          <a:p>
            <a:pPr marL="285750" indent="-285750"/>
            <a:r>
              <a:rPr lang="en-US" sz="2400" dirty="0" err="1"/>
              <a:t>Mempertimbangkan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terbaik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mengukur</a:t>
            </a:r>
            <a:r>
              <a:rPr lang="en-US" sz="2400" dirty="0"/>
              <a:t> </a:t>
            </a:r>
            <a:r>
              <a:rPr lang="en-US" sz="2400" dirty="0" err="1"/>
              <a:t>keberhasilan</a:t>
            </a:r>
            <a:r>
              <a:rPr lang="en-US" sz="2400" dirty="0"/>
              <a:t>: Remedy</a:t>
            </a:r>
          </a:p>
          <a:p>
            <a:pPr marL="285750" indent="-285750"/>
            <a:r>
              <a:rPr lang="en-US" sz="2400" dirty="0" err="1"/>
              <a:t>Tantangan</a:t>
            </a:r>
            <a:r>
              <a:rPr lang="en-US" sz="2400" dirty="0"/>
              <a:t>: </a:t>
            </a:r>
            <a:r>
              <a:rPr lang="en-US" sz="2400" dirty="0" err="1"/>
              <a:t>Ketekunan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belajar</a:t>
            </a:r>
            <a:r>
              <a:rPr lang="en-US" sz="2400" dirty="0"/>
              <a:t> </a:t>
            </a:r>
            <a:r>
              <a:rPr lang="en-US" sz="2400" dirty="0" err="1"/>
              <a:t>ilmu</a:t>
            </a:r>
            <a:r>
              <a:rPr lang="en-US" sz="2400" dirty="0"/>
              <a:t> dan </a:t>
            </a:r>
            <a:r>
              <a:rPr lang="en-US" sz="2400" dirty="0" err="1"/>
              <a:t>metode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</a:t>
            </a:r>
            <a:r>
              <a:rPr lang="en-US" sz="2400" dirty="0" err="1"/>
              <a:t>ilmu</a:t>
            </a:r>
            <a:r>
              <a:rPr lang="en-US" sz="2400" dirty="0"/>
              <a:t> </a:t>
            </a:r>
            <a:r>
              <a:rPr lang="en-US" sz="2400" dirty="0" err="1"/>
              <a:t>hukum</a:t>
            </a:r>
            <a:r>
              <a:rPr lang="en-US" sz="2400" dirty="0"/>
              <a:t>. (</a:t>
            </a:r>
            <a:r>
              <a:rPr lang="en-US" sz="2400" dirty="0" err="1"/>
              <a:t>sejarah</a:t>
            </a:r>
            <a:r>
              <a:rPr lang="en-US" sz="2400" dirty="0"/>
              <a:t>, </a:t>
            </a:r>
            <a:r>
              <a:rPr lang="en-US" sz="2400" dirty="0" err="1"/>
              <a:t>antropologi</a:t>
            </a:r>
            <a:r>
              <a:rPr lang="en-US" sz="2400" dirty="0"/>
              <a:t>, dan </a:t>
            </a:r>
            <a:r>
              <a:rPr lang="en-US" sz="2400" dirty="0" err="1"/>
              <a:t>politik</a:t>
            </a:r>
            <a:r>
              <a:rPr lang="en-US" sz="24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9802F-0D01-4604-9409-1A3B950C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AC8-D9FD-4EAB-B2B4-681C318E8293}" type="slidenum">
              <a:rPr lang="en-US" altLang="nl-NL" smtClean="0"/>
              <a:pPr/>
              <a:t>16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75475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F90D2-E4B3-4285-B79C-CD99293C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476672"/>
            <a:ext cx="8334670" cy="432048"/>
          </a:xfrm>
        </p:spPr>
        <p:txBody>
          <a:bodyPr/>
          <a:lstStyle/>
          <a:p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dimensi</a:t>
            </a:r>
            <a:r>
              <a:rPr lang="en-US" dirty="0"/>
              <a:t> </a:t>
            </a:r>
            <a:r>
              <a:rPr lang="en-US" dirty="0" err="1"/>
              <a:t>kajian</a:t>
            </a:r>
            <a:r>
              <a:rPr lang="en-US" dirty="0"/>
              <a:t> </a:t>
            </a:r>
            <a:r>
              <a:rPr lang="en-US" dirty="0" err="1"/>
              <a:t>sosio</a:t>
            </a:r>
            <a:r>
              <a:rPr lang="en-US" dirty="0"/>
              <a:t>-legal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1AD7A0-814B-4E52-B253-D4410EE3CE8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03374755"/>
              </p:ext>
            </p:extLst>
          </p:nvPr>
        </p:nvGraphicFramePr>
        <p:xfrm>
          <a:off x="611560" y="1362839"/>
          <a:ext cx="3855641" cy="3196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4F72BB-42A9-43A6-ABBF-30DC28486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6859" y="1628801"/>
            <a:ext cx="3959597" cy="2664296"/>
          </a:xfrm>
        </p:spPr>
        <p:txBody>
          <a:bodyPr>
            <a:normAutofit/>
          </a:bodyPr>
          <a:lstStyle/>
          <a:p>
            <a:r>
              <a:rPr lang="en-US" dirty="0"/>
              <a:t>Law in action </a:t>
            </a:r>
            <a:r>
              <a:rPr lang="en-US" dirty="0" err="1"/>
              <a:t>mengkritisi</a:t>
            </a:r>
            <a:r>
              <a:rPr lang="en-US" dirty="0"/>
              <a:t> formalism </a:t>
            </a:r>
            <a:r>
              <a:rPr lang="en-US" dirty="0" err="1"/>
              <a:t>hukum</a:t>
            </a:r>
            <a:r>
              <a:rPr lang="en-US" dirty="0"/>
              <a:t> di Amerika </a:t>
            </a:r>
            <a:r>
              <a:rPr lang="en-US" dirty="0" err="1"/>
              <a:t>Serikat</a:t>
            </a:r>
            <a:r>
              <a:rPr lang="en-US" dirty="0"/>
              <a:t> </a:t>
            </a:r>
            <a:r>
              <a:rPr lang="en-US" dirty="0" err="1"/>
              <a:t>sejak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1970an (how the legal system actually operates)</a:t>
            </a:r>
          </a:p>
          <a:p>
            <a:r>
              <a:rPr lang="en-US" dirty="0"/>
              <a:t>Law in context. Hukum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konteks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.</a:t>
            </a:r>
          </a:p>
          <a:p>
            <a:r>
              <a:rPr lang="en-US" dirty="0"/>
              <a:t>Interdisciplinary research method. </a:t>
            </a:r>
            <a:r>
              <a:rPr lang="en-US" dirty="0" err="1"/>
              <a:t>Kritik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positivism dan </a:t>
            </a:r>
            <a:r>
              <a:rPr lang="en-US" dirty="0" err="1"/>
              <a:t>kekakuan</a:t>
            </a:r>
            <a:r>
              <a:rPr lang="en-US" dirty="0"/>
              <a:t> </a:t>
            </a:r>
            <a:r>
              <a:rPr lang="en-US" dirty="0" err="1"/>
              <a:t>metodologi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di Indonesia.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7014E-D9A9-4286-BBD1-92D4977E6B2F}"/>
              </a:ext>
            </a:extLst>
          </p:cNvPr>
          <p:cNvSpPr txBox="1"/>
          <p:nvPr/>
        </p:nvSpPr>
        <p:spPr>
          <a:xfrm>
            <a:off x="470757" y="4876008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Sebagian </a:t>
            </a:r>
            <a:r>
              <a:rPr lang="en-US" sz="1600" dirty="0" err="1"/>
              <a:t>ahli</a:t>
            </a:r>
            <a:r>
              <a:rPr lang="en-US" sz="1600" dirty="0"/>
              <a:t> di Indonesia </a:t>
            </a:r>
            <a:r>
              <a:rPr lang="en-US" sz="1600" dirty="0" err="1"/>
              <a:t>menilai</a:t>
            </a:r>
            <a:r>
              <a:rPr lang="en-US" sz="1600" dirty="0"/>
              <a:t> </a:t>
            </a:r>
            <a:r>
              <a:rPr lang="en-US" sz="1600" dirty="0" err="1"/>
              <a:t>bahwa</a:t>
            </a:r>
            <a:r>
              <a:rPr lang="en-US" sz="1600" dirty="0"/>
              <a:t> </a:t>
            </a:r>
            <a:r>
              <a:rPr lang="en-US" sz="1600" dirty="0" err="1"/>
              <a:t>penelitian</a:t>
            </a:r>
            <a:r>
              <a:rPr lang="en-US" sz="1600" dirty="0"/>
              <a:t> </a:t>
            </a:r>
            <a:r>
              <a:rPr lang="en-US" sz="1600" dirty="0" err="1"/>
              <a:t>sosiolegal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penelitian</a:t>
            </a:r>
            <a:r>
              <a:rPr lang="en-US" sz="1600" dirty="0"/>
              <a:t> </a:t>
            </a:r>
            <a:r>
              <a:rPr lang="en-US" sz="1600" dirty="0" err="1"/>
              <a:t>interdisipliner</a:t>
            </a:r>
            <a:r>
              <a:rPr lang="en-US" sz="1600" dirty="0"/>
              <a:t> yang </a:t>
            </a:r>
            <a:r>
              <a:rPr lang="en-US" sz="1600" dirty="0" err="1"/>
              <a:t>menkombinasikan</a:t>
            </a:r>
            <a:r>
              <a:rPr lang="en-US" sz="1600" dirty="0"/>
              <a:t> </a:t>
            </a:r>
            <a:r>
              <a:rPr lang="en-US" sz="1600" dirty="0" err="1"/>
              <a:t>penelitian</a:t>
            </a:r>
            <a:r>
              <a:rPr lang="en-US" sz="1600" dirty="0"/>
              <a:t> </a:t>
            </a:r>
            <a:r>
              <a:rPr lang="en-US" sz="1600" dirty="0" err="1"/>
              <a:t>doktrinal</a:t>
            </a:r>
            <a:r>
              <a:rPr lang="en-US" sz="1600" dirty="0"/>
              <a:t> dan non-</a:t>
            </a:r>
            <a:r>
              <a:rPr lang="en-US" sz="1600" dirty="0" err="1"/>
              <a:t>doktrinal</a:t>
            </a:r>
            <a:r>
              <a:rPr lang="en-US" sz="1600" dirty="0"/>
              <a:t>. </a:t>
            </a:r>
            <a:r>
              <a:rPr lang="en-US" sz="1600" dirty="0" err="1"/>
              <a:t>Implikasinya</a:t>
            </a:r>
            <a:r>
              <a:rPr lang="en-US" sz="1600" dirty="0"/>
              <a:t> </a:t>
            </a:r>
            <a:r>
              <a:rPr lang="en-US" sz="1600" dirty="0" err="1"/>
              <a:t>penelitian</a:t>
            </a:r>
            <a:r>
              <a:rPr lang="en-US" sz="1600" dirty="0"/>
              <a:t> </a:t>
            </a:r>
            <a:r>
              <a:rPr lang="en-US" sz="1600" dirty="0" err="1"/>
              <a:t>dilakukan</a:t>
            </a:r>
            <a:r>
              <a:rPr lang="en-US" sz="1600" dirty="0"/>
              <a:t> ‘</a:t>
            </a:r>
            <a:r>
              <a:rPr lang="en-US" sz="1600" dirty="0" err="1"/>
              <a:t>dua</a:t>
            </a:r>
            <a:r>
              <a:rPr lang="en-US" sz="1600" dirty="0"/>
              <a:t> kali’.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melakukan</a:t>
            </a:r>
            <a:r>
              <a:rPr lang="en-US" sz="1600" dirty="0"/>
              <a:t> </a:t>
            </a:r>
            <a:r>
              <a:rPr lang="en-US" sz="1600" dirty="0" err="1"/>
              <a:t>itu</a:t>
            </a:r>
            <a:r>
              <a:rPr lang="en-US" sz="1600" dirty="0"/>
              <a:t>, </a:t>
            </a:r>
            <a:r>
              <a:rPr lang="en-US" sz="1600" dirty="0" err="1"/>
              <a:t>peneliti</a:t>
            </a:r>
            <a:r>
              <a:rPr lang="en-US" sz="1600" dirty="0"/>
              <a:t> </a:t>
            </a:r>
            <a:r>
              <a:rPr lang="en-US" sz="1600" dirty="0" err="1"/>
              <a:t>harus</a:t>
            </a:r>
            <a:r>
              <a:rPr lang="en-US" sz="1600" dirty="0"/>
              <a:t> </a:t>
            </a:r>
            <a:r>
              <a:rPr lang="en-US" sz="1600" dirty="0" err="1"/>
              <a:t>belajar</a:t>
            </a:r>
            <a:r>
              <a:rPr lang="en-US" sz="1600" dirty="0"/>
              <a:t> </a:t>
            </a:r>
            <a:r>
              <a:rPr lang="en-US" sz="1600" dirty="0" err="1"/>
              <a:t>ilmu</a:t>
            </a:r>
            <a:r>
              <a:rPr lang="en-US" sz="1600" dirty="0"/>
              <a:t> non-</a:t>
            </a:r>
            <a:r>
              <a:rPr lang="en-US" sz="1600" dirty="0" err="1"/>
              <a:t>hukum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memahami</a:t>
            </a:r>
            <a:r>
              <a:rPr lang="en-US" sz="1600" dirty="0"/>
              <a:t> </a:t>
            </a:r>
            <a:r>
              <a:rPr lang="en-US" sz="1600" dirty="0" err="1"/>
              <a:t>hukum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lebih</a:t>
            </a:r>
            <a:r>
              <a:rPr lang="en-US" sz="1600" dirty="0"/>
              <a:t> </a:t>
            </a:r>
            <a:r>
              <a:rPr lang="en-US" sz="1600" dirty="0" err="1"/>
              <a:t>baik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45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C8A73-F62A-445E-A2CF-9C2F204B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EFE35-F6B9-43C5-BBF4-62FA138880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3ACDF6-BB78-4500-AAF7-DC2A25F72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8885" y="1700808"/>
            <a:ext cx="3600450" cy="30963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:</a:t>
            </a:r>
          </a:p>
          <a:p>
            <a:pPr marL="342900" indent="-342900">
              <a:buAutoNum type="arabicPeriod"/>
            </a:pPr>
            <a:r>
              <a:rPr lang="en-US" dirty="0" err="1"/>
              <a:t>Substansi</a:t>
            </a:r>
            <a:r>
              <a:rPr lang="en-US" dirty="0"/>
              <a:t> Hukum</a:t>
            </a:r>
          </a:p>
          <a:p>
            <a:pPr marL="342900" indent="-342900">
              <a:buAutoNum type="arabicPeriod"/>
            </a:pPr>
            <a:r>
              <a:rPr lang="en-US" dirty="0" err="1"/>
              <a:t>Struktur</a:t>
            </a:r>
            <a:r>
              <a:rPr lang="en-US" dirty="0"/>
              <a:t> Hukum</a:t>
            </a:r>
          </a:p>
          <a:p>
            <a:pPr marL="342900" indent="-342900">
              <a:buAutoNum type="arabicPeriod"/>
            </a:pPr>
            <a:r>
              <a:rPr lang="en-US" dirty="0" err="1"/>
              <a:t>Budaya</a:t>
            </a:r>
            <a:r>
              <a:rPr lang="en-US" dirty="0"/>
              <a:t> Hukum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yang </a:t>
            </a:r>
            <a:r>
              <a:rPr lang="en-US" dirty="0" err="1"/>
              <a:t>terbuka</a:t>
            </a:r>
            <a:endParaRPr lang="en-US" dirty="0"/>
          </a:p>
          <a:p>
            <a:r>
              <a:rPr lang="en-US" dirty="0"/>
              <a:t>Law in action,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senyatanya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 (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) di </a:t>
            </a:r>
            <a:r>
              <a:rPr lang="en-US" dirty="0" err="1"/>
              <a:t>dalam</a:t>
            </a:r>
            <a:r>
              <a:rPr lang="en-US" dirty="0"/>
              <a:t> masyarakat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D1CF0-80DE-4B9A-8134-817A6506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BEBB-BEED-41A8-B23C-12C3DA9E671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D14E50-9C9B-460F-8FCD-F4CA1B122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64" y="980074"/>
            <a:ext cx="4023320" cy="4023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657F5B-01FE-46F1-8723-0DA3B984ABDB}"/>
              </a:ext>
            </a:extLst>
          </p:cNvPr>
          <p:cNvSpPr txBox="1"/>
          <p:nvPr/>
        </p:nvSpPr>
        <p:spPr>
          <a:xfrm>
            <a:off x="248491" y="5108991"/>
            <a:ext cx="4539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Bersama Lawrence M. Friedman di Washington DC, LSA Meeting 2019. </a:t>
            </a:r>
            <a:r>
              <a:rPr lang="en-US" dirty="0" err="1">
                <a:solidFill>
                  <a:srgbClr val="002060"/>
                </a:solidFill>
              </a:rPr>
              <a:t>Bukunya</a:t>
            </a:r>
            <a:r>
              <a:rPr lang="en-US" dirty="0">
                <a:solidFill>
                  <a:srgbClr val="002060"/>
                </a:solidFill>
              </a:rPr>
              <a:t> yang </a:t>
            </a:r>
            <a:r>
              <a:rPr lang="en-US" dirty="0" err="1">
                <a:solidFill>
                  <a:srgbClr val="002060"/>
                </a:solidFill>
              </a:rPr>
              <a:t>terkenal</a:t>
            </a:r>
            <a:r>
              <a:rPr lang="en-US" dirty="0">
                <a:solidFill>
                  <a:srgbClr val="002060"/>
                </a:solidFill>
              </a:rPr>
              <a:t>: The Legal System: A social science perspective (1975)</a:t>
            </a:r>
          </a:p>
        </p:txBody>
      </p:sp>
    </p:spTree>
    <p:extLst>
      <p:ext uri="{BB962C8B-B14F-4D97-AF65-F5344CB8AC3E}">
        <p14:creationId xmlns:p14="http://schemas.microsoft.com/office/powerpoint/2010/main" val="2709723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F65EA-FCBD-4768-9F3A-0A904780E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8640"/>
            <a:ext cx="7633742" cy="1119099"/>
          </a:xfrm>
        </p:spPr>
        <p:txBody>
          <a:bodyPr>
            <a:normAutofit/>
          </a:bodyPr>
          <a:lstStyle/>
          <a:p>
            <a:r>
              <a:rPr lang="en-US" sz="2700" dirty="0" err="1"/>
              <a:t>Disertasi</a:t>
            </a:r>
            <a:r>
              <a:rPr lang="en-US" sz="2700" dirty="0"/>
              <a:t> di Van Vollenhoven Institute, Leiden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49EFE-165A-43C3-9116-6F1B72991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65" y="1307739"/>
            <a:ext cx="8334670" cy="47409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BB0078-FFF8-4156-9C60-0E13A698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546" y="1009329"/>
            <a:ext cx="3179454" cy="5369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0FC5F-9FAF-4F59-B549-002D5938E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145" y="1207621"/>
            <a:ext cx="3085709" cy="494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9C06B-5C59-4F86-838C-038D07F9A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" y="1307739"/>
            <a:ext cx="3224531" cy="474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77B6E-5A96-49A2-94BB-7C93378B2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29" y="836712"/>
            <a:ext cx="8334670" cy="432048"/>
          </a:xfrm>
        </p:spPr>
        <p:txBody>
          <a:bodyPr/>
          <a:lstStyle/>
          <a:p>
            <a:r>
              <a:rPr lang="en-US" dirty="0" err="1"/>
              <a:t>Praktik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sosiolegal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pendekatan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keadilan</a:t>
            </a:r>
            <a:r>
              <a:rPr lang="en-US" dirty="0"/>
              <a:t> (</a:t>
            </a:r>
            <a:r>
              <a:rPr lang="en-US" i="1" dirty="0"/>
              <a:t>access to justice</a:t>
            </a:r>
            <a:r>
              <a:rPr lang="en-US" dirty="0"/>
              <a:t>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407C6-832F-4809-9EC1-31D1B43F5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4665" y="2060848"/>
            <a:ext cx="8334670" cy="398782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8266E1-13C6-4E88-8295-7140D0912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8840"/>
            <a:ext cx="3584307" cy="4300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8AE91A-7E17-4719-B38D-7A3DE4A9D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414" y="1988839"/>
            <a:ext cx="2795336" cy="43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94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0055-7119-44E4-B631-DC54CCB9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99290-B86E-42BE-AEF8-95A050395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EC27C-BF6A-4D0A-8808-6ACC6BFA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AC8-D9FD-4EAB-B2B4-681C318E8293}" type="slidenum">
              <a:rPr lang="en-US" altLang="nl-NL" smtClean="0"/>
              <a:pPr/>
              <a:t>20</a:t>
            </a:fld>
            <a:endParaRPr lang="en-US" alt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3B2EE-78A8-4B30-92DE-F83DB5B05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40" y="332656"/>
            <a:ext cx="3412652" cy="5605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0C5D59-E517-42C0-ADA1-FDBF62BC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01520"/>
            <a:ext cx="3703050" cy="560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2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042C0-3182-4138-A7AD-450A0A292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96D6A-12B9-4EE2-A10B-431E0E865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DA673-D2CF-410E-96BE-5DBB2566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AC8-D9FD-4EAB-B2B4-681C318E8293}" type="slidenum">
              <a:rPr lang="en-US" altLang="nl-NL" smtClean="0"/>
              <a:pPr/>
              <a:t>21</a:t>
            </a:fld>
            <a:endParaRPr lang="en-US" alt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4136C1-6071-479F-B52F-F49E71D40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9" y="449448"/>
            <a:ext cx="3528389" cy="5537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455236-C0E3-4F5E-A5B5-B4048437F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32" y="434886"/>
            <a:ext cx="3977951" cy="555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44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9BBF6-7AB1-4683-BA78-E98144DB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741FA-79CF-48C0-9CC0-689D851DC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8944C-0C39-4754-B2CF-D18C6D290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AC8-D9FD-4EAB-B2B4-681C318E8293}" type="slidenum">
              <a:rPr lang="en-US" altLang="nl-NL" smtClean="0"/>
              <a:pPr/>
              <a:t>22</a:t>
            </a:fld>
            <a:endParaRPr lang="en-US" alt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90F4D-449B-469E-9FF3-9975D3A5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602" y="247670"/>
            <a:ext cx="3643130" cy="5989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DF8FE-3706-43E9-A71B-5C567A04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19" y="0"/>
            <a:ext cx="3862466" cy="64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02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611C8-CC98-4377-B5F0-878A8C91F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4CEBD-1A5C-4FE8-9CAF-B3FC102B4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81E78-7630-4AA2-9F3A-B0BD0EF6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AC8-D9FD-4EAB-B2B4-681C318E8293}" type="slidenum">
              <a:rPr lang="en-US" altLang="nl-NL" smtClean="0"/>
              <a:pPr/>
              <a:t>23</a:t>
            </a:fld>
            <a:endParaRPr lang="en-US" alt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31FF6A-CE4B-4467-97C3-5D05214CD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48" y="387424"/>
            <a:ext cx="3874652" cy="5661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9172CC-BC4E-4364-864F-5F6AB06DC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32047"/>
            <a:ext cx="349830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16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2A8F2-FB35-4B40-8607-D0FD71C8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81099-705E-4E89-A831-F40B6C4A1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01E1D-1DBE-49A1-9AA1-3920E767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AC8-D9FD-4EAB-B2B4-681C318E8293}" type="slidenum">
              <a:rPr lang="en-US" altLang="nl-NL" smtClean="0"/>
              <a:pPr/>
              <a:t>24</a:t>
            </a:fld>
            <a:endParaRPr lang="en-US" alt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52489-21D6-4F3C-9D9E-215D2A454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58" y="-25760"/>
            <a:ext cx="3807296" cy="6364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F0BA3-88B3-45E8-93A0-68D62FBD6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04620"/>
            <a:ext cx="3721225" cy="627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58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BEB00-7D16-4734-9455-121331507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umum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1E01A-03A6-4A8A-9C5C-685364EBD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Pada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Metode</a:t>
            </a:r>
            <a:r>
              <a:rPr lang="en-US" sz="2000" dirty="0"/>
              <a:t> </a:t>
            </a:r>
            <a:r>
              <a:rPr lang="en-US" sz="2000" dirty="0" err="1"/>
              <a:t>Penelitian</a:t>
            </a:r>
            <a:r>
              <a:rPr lang="en-US" sz="2000" dirty="0"/>
              <a:t>.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pernyataan</a:t>
            </a:r>
            <a:r>
              <a:rPr lang="en-US" sz="2000" dirty="0"/>
              <a:t> </a:t>
            </a:r>
            <a:r>
              <a:rPr lang="en-US" sz="2000" dirty="0" err="1"/>
              <a:t>bahwa</a:t>
            </a:r>
            <a:r>
              <a:rPr lang="en-US" sz="2000" dirty="0"/>
              <a:t> </a:t>
            </a:r>
            <a:r>
              <a:rPr lang="en-US" sz="2000" dirty="0" err="1"/>
              <a:t>penelitian</a:t>
            </a:r>
            <a:r>
              <a:rPr lang="en-US" sz="2000" dirty="0"/>
              <a:t> </a:t>
            </a:r>
            <a:r>
              <a:rPr lang="en-US" sz="2000" dirty="0" err="1"/>
              <a:t>disertasi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penelitian</a:t>
            </a:r>
            <a:r>
              <a:rPr lang="en-US" sz="2000" dirty="0"/>
              <a:t> </a:t>
            </a:r>
            <a:r>
              <a:rPr lang="en-US" sz="2000" dirty="0" err="1"/>
              <a:t>normatif</a:t>
            </a:r>
            <a:r>
              <a:rPr lang="en-US" sz="2000" dirty="0"/>
              <a:t> </a:t>
            </a:r>
            <a:r>
              <a:rPr lang="en-US" sz="2000" dirty="0" err="1"/>
              <a:t>maupun</a:t>
            </a:r>
            <a:r>
              <a:rPr lang="en-US" sz="2000" dirty="0"/>
              <a:t> </a:t>
            </a:r>
            <a:r>
              <a:rPr lang="en-US" sz="2000" dirty="0" err="1"/>
              <a:t>empiris</a:t>
            </a:r>
            <a:r>
              <a:rPr lang="en-US" sz="2000" dirty="0"/>
              <a:t>. </a:t>
            </a:r>
          </a:p>
          <a:p>
            <a:r>
              <a:rPr lang="en-US" sz="2000" dirty="0"/>
              <a:t>Yang </a:t>
            </a:r>
            <a:r>
              <a:rPr lang="en-US" sz="2000" dirty="0" err="1"/>
              <a:t>diutamakan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metode</a:t>
            </a:r>
            <a:r>
              <a:rPr lang="en-US" sz="2000" dirty="0"/>
              <a:t> </a:t>
            </a:r>
            <a:r>
              <a:rPr lang="en-US" sz="2000" dirty="0" err="1"/>
              <a:t>penelitian</a:t>
            </a:r>
            <a:r>
              <a:rPr lang="en-US" sz="2000" dirty="0"/>
              <a:t> </a:t>
            </a:r>
            <a:r>
              <a:rPr lang="en-US" sz="2000" dirty="0" err="1"/>
              <a:t>antara</a:t>
            </a:r>
            <a:r>
              <a:rPr lang="en-US" sz="2000" dirty="0"/>
              <a:t> lain:</a:t>
            </a:r>
          </a:p>
          <a:p>
            <a:pPr lvl="1"/>
            <a:r>
              <a:rPr lang="en-US" sz="1800" dirty="0" err="1"/>
              <a:t>pendekatan</a:t>
            </a:r>
            <a:r>
              <a:rPr lang="en-US" sz="1800" dirty="0"/>
              <a:t> yang </a:t>
            </a:r>
            <a:r>
              <a:rPr lang="en-US" sz="1800" dirty="0" err="1"/>
              <a:t>digunakan</a:t>
            </a:r>
            <a:r>
              <a:rPr lang="en-US" sz="1800" dirty="0"/>
              <a:t>, </a:t>
            </a:r>
            <a:r>
              <a:rPr lang="en-US" sz="1800" dirty="0" err="1"/>
              <a:t>umumnya</a:t>
            </a:r>
            <a:r>
              <a:rPr lang="en-US" sz="1800" dirty="0"/>
              <a:t> </a:t>
            </a:r>
            <a:r>
              <a:rPr lang="en-US" sz="1800" dirty="0" err="1"/>
              <a:t>menjelaskan</a:t>
            </a:r>
            <a:r>
              <a:rPr lang="en-US" sz="1800" dirty="0"/>
              <a:t> </a:t>
            </a:r>
            <a:r>
              <a:rPr lang="en-US" sz="1800" dirty="0" err="1"/>
              <a:t>mengapa</a:t>
            </a:r>
            <a:r>
              <a:rPr lang="en-US" sz="1800" dirty="0"/>
              <a:t> </a:t>
            </a:r>
            <a:r>
              <a:rPr lang="en-US" sz="1800" dirty="0" err="1"/>
              <a:t>menggunakan</a:t>
            </a:r>
            <a:r>
              <a:rPr lang="en-US" sz="1800" dirty="0"/>
              <a:t> </a:t>
            </a:r>
            <a:r>
              <a:rPr lang="en-US" sz="1800" dirty="0" err="1"/>
              <a:t>pendekatan</a:t>
            </a:r>
            <a:r>
              <a:rPr lang="en-US" sz="1800" dirty="0"/>
              <a:t> </a:t>
            </a:r>
            <a:r>
              <a:rPr lang="en-US" sz="1800" dirty="0" err="1"/>
              <a:t>interdiscipline</a:t>
            </a:r>
            <a:r>
              <a:rPr lang="en-US" sz="1800" dirty="0"/>
              <a:t>. </a:t>
            </a:r>
            <a:r>
              <a:rPr lang="en-US" sz="1800" dirty="0" err="1"/>
              <a:t>Menjelaskan</a:t>
            </a:r>
            <a:r>
              <a:rPr lang="en-US" sz="1800" dirty="0"/>
              <a:t> </a:t>
            </a:r>
            <a:r>
              <a:rPr lang="en-US" sz="1800" dirty="0" err="1"/>
              <a:t>dimensi</a:t>
            </a:r>
            <a:r>
              <a:rPr lang="en-US" sz="1800" dirty="0"/>
              <a:t> </a:t>
            </a:r>
            <a:r>
              <a:rPr lang="en-US" sz="1800" dirty="0" err="1"/>
              <a:t>hukum</a:t>
            </a:r>
            <a:r>
              <a:rPr lang="en-US" sz="1800" dirty="0"/>
              <a:t> dan ‘non-</a:t>
            </a:r>
            <a:r>
              <a:rPr lang="en-US" sz="1800" dirty="0" err="1"/>
              <a:t>hukum</a:t>
            </a:r>
            <a:r>
              <a:rPr lang="en-US" sz="1800" dirty="0"/>
              <a:t>’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penelitian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Cara </a:t>
            </a:r>
            <a:r>
              <a:rPr lang="en-US" sz="1800" dirty="0" err="1"/>
              <a:t>memperoleh</a:t>
            </a:r>
            <a:r>
              <a:rPr lang="en-US" sz="1800" dirty="0"/>
              <a:t> data yang </a:t>
            </a:r>
            <a:r>
              <a:rPr lang="en-US" sz="1800" dirty="0" err="1"/>
              <a:t>bisa</a:t>
            </a:r>
            <a:r>
              <a:rPr lang="en-US" sz="1800" dirty="0"/>
              <a:t> </a:t>
            </a:r>
            <a:r>
              <a:rPr lang="en-US" sz="1800" dirty="0" err="1"/>
              <a:t>dipertanggungjawabkan</a:t>
            </a:r>
            <a:r>
              <a:rPr lang="en-US" sz="1800" dirty="0"/>
              <a:t> </a:t>
            </a:r>
            <a:r>
              <a:rPr lang="en-US" sz="1800" dirty="0" err="1"/>
              <a:t>secara</a:t>
            </a:r>
            <a:r>
              <a:rPr lang="en-US" sz="1800" dirty="0"/>
              <a:t> </a:t>
            </a:r>
            <a:r>
              <a:rPr lang="en-US" sz="1800" dirty="0" err="1"/>
              <a:t>ilmiah</a:t>
            </a:r>
            <a:r>
              <a:rPr lang="en-US" sz="1800" dirty="0"/>
              <a:t> (Data management)</a:t>
            </a:r>
          </a:p>
          <a:p>
            <a:pPr lvl="1"/>
            <a:r>
              <a:rPr lang="en-US" sz="1800" dirty="0" err="1"/>
              <a:t>Posisi</a:t>
            </a:r>
            <a:r>
              <a:rPr lang="en-US" sz="1800" dirty="0"/>
              <a:t> </a:t>
            </a:r>
            <a:r>
              <a:rPr lang="en-US" sz="1800" dirty="0" err="1"/>
              <a:t>peneliti</a:t>
            </a:r>
            <a:r>
              <a:rPr lang="en-US" sz="1800" dirty="0"/>
              <a:t>. </a:t>
            </a:r>
            <a:r>
              <a:rPr lang="en-US" sz="1800" dirty="0" err="1"/>
              <a:t>Beberapa</a:t>
            </a:r>
            <a:r>
              <a:rPr lang="en-US" sz="1800" dirty="0"/>
              <a:t> </a:t>
            </a:r>
            <a:r>
              <a:rPr lang="en-US" sz="1800" dirty="0" err="1"/>
              <a:t>penelitian</a:t>
            </a:r>
            <a:r>
              <a:rPr lang="en-US" sz="1800" dirty="0"/>
              <a:t> </a:t>
            </a:r>
            <a:r>
              <a:rPr lang="en-US" sz="1800" dirty="0" err="1"/>
              <a:t>menggunakan</a:t>
            </a:r>
            <a:r>
              <a:rPr lang="en-US" sz="1800" dirty="0"/>
              <a:t> </a:t>
            </a:r>
            <a:r>
              <a:rPr lang="en-US" sz="1800" dirty="0" err="1"/>
              <a:t>pendekatan</a:t>
            </a:r>
            <a:r>
              <a:rPr lang="en-US" sz="1800" dirty="0"/>
              <a:t> reflexivity </a:t>
            </a:r>
          </a:p>
          <a:p>
            <a:pPr lvl="1"/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banyak</a:t>
            </a:r>
            <a:r>
              <a:rPr lang="en-US" sz="1800" dirty="0"/>
              <a:t> </a:t>
            </a:r>
            <a:r>
              <a:rPr lang="en-US" sz="1800" dirty="0" err="1"/>
              <a:t>hal</a:t>
            </a:r>
            <a:r>
              <a:rPr lang="en-US" sz="1800" dirty="0"/>
              <a:t>, </a:t>
            </a:r>
            <a:r>
              <a:rPr lang="en-US" sz="1800" dirty="0" err="1"/>
              <a:t>bagian</a:t>
            </a:r>
            <a:r>
              <a:rPr lang="en-US" sz="1800" dirty="0"/>
              <a:t> </a:t>
            </a:r>
            <a:r>
              <a:rPr lang="en-US" sz="1800" dirty="0" err="1"/>
              <a:t>metodologi</a:t>
            </a:r>
            <a:r>
              <a:rPr lang="en-US" sz="1800" dirty="0"/>
              <a:t> </a:t>
            </a:r>
            <a:r>
              <a:rPr lang="en-US" sz="1800" dirty="0" err="1"/>
              <a:t>penelitian</a:t>
            </a:r>
            <a:r>
              <a:rPr lang="en-US" sz="1800" dirty="0"/>
              <a:t> </a:t>
            </a:r>
            <a:r>
              <a:rPr lang="en-US" sz="1800" dirty="0" err="1"/>
              <a:t>sangat</a:t>
            </a:r>
            <a:r>
              <a:rPr lang="en-US" sz="1800" dirty="0"/>
              <a:t> </a:t>
            </a:r>
            <a:r>
              <a:rPr lang="en-US" sz="1800" dirty="0" err="1"/>
              <a:t>bersifat</a:t>
            </a:r>
            <a:r>
              <a:rPr lang="en-US" sz="1800" dirty="0"/>
              <a:t> personal yang </a:t>
            </a:r>
            <a:r>
              <a:rPr lang="en-US" sz="1800" dirty="0" err="1"/>
              <a:t>banyak</a:t>
            </a:r>
            <a:r>
              <a:rPr lang="en-US" sz="1800" dirty="0"/>
              <a:t> </a:t>
            </a:r>
            <a:r>
              <a:rPr lang="en-US" sz="1800" dirty="0" err="1"/>
              <a:t>menggunakan</a:t>
            </a:r>
            <a:r>
              <a:rPr lang="en-US" sz="1800" dirty="0"/>
              <a:t> kata ‘Saya’. </a:t>
            </a:r>
            <a:r>
              <a:rPr lang="en-US" sz="1800" dirty="0" err="1"/>
              <a:t>Namun</a:t>
            </a:r>
            <a:r>
              <a:rPr lang="en-US" sz="1800" dirty="0"/>
              <a:t> juga </a:t>
            </a:r>
            <a:r>
              <a:rPr lang="en-US" sz="1800" dirty="0" err="1"/>
              <a:t>menjelaskan</a:t>
            </a:r>
            <a:r>
              <a:rPr lang="en-US" sz="1800" dirty="0"/>
              <a:t> </a:t>
            </a:r>
            <a:r>
              <a:rPr lang="en-US" sz="1800" dirty="0" err="1"/>
              <a:t>potensi</a:t>
            </a:r>
            <a:r>
              <a:rPr lang="en-US" sz="1800" dirty="0"/>
              <a:t> bias </a:t>
            </a:r>
            <a:r>
              <a:rPr lang="en-US" sz="1800" dirty="0" err="1"/>
              <a:t>dari</a:t>
            </a:r>
            <a:r>
              <a:rPr lang="en-US" sz="1800" dirty="0"/>
              <a:t> </a:t>
            </a:r>
            <a:r>
              <a:rPr lang="en-US" sz="1800" dirty="0" err="1"/>
              <a:t>peneliti</a:t>
            </a:r>
            <a:r>
              <a:rPr lang="en-US" sz="1800" dirty="0"/>
              <a:t>.</a:t>
            </a:r>
          </a:p>
          <a:p>
            <a:r>
              <a:rPr lang="en-US" sz="2000" dirty="0"/>
              <a:t>Proses </a:t>
            </a:r>
            <a:r>
              <a:rPr lang="en-US" sz="2000" dirty="0" err="1"/>
              <a:t>menghasilkan</a:t>
            </a:r>
            <a:r>
              <a:rPr lang="en-US" sz="2000" dirty="0"/>
              <a:t> </a:t>
            </a:r>
            <a:r>
              <a:rPr lang="en-US" sz="2000" dirty="0" err="1"/>
              <a:t>karya</a:t>
            </a:r>
            <a:r>
              <a:rPr lang="en-US" sz="2000" dirty="0"/>
              <a:t> </a:t>
            </a:r>
            <a:r>
              <a:rPr lang="en-US" sz="2000" dirty="0" err="1"/>
              <a:t>akademik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bentuk</a:t>
            </a:r>
            <a:r>
              <a:rPr lang="en-US" sz="2000" dirty="0"/>
              <a:t> </a:t>
            </a:r>
            <a:r>
              <a:rPr lang="en-US" sz="2000" dirty="0" err="1"/>
              <a:t>kehadiran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perbincangan</a:t>
            </a:r>
            <a:r>
              <a:rPr lang="en-US" sz="2000" dirty="0"/>
              <a:t> </a:t>
            </a:r>
            <a:r>
              <a:rPr lang="en-US" sz="2000" dirty="0" err="1"/>
              <a:t>intelektual</a:t>
            </a:r>
            <a:r>
              <a:rPr lang="en-US" sz="2000" dirty="0"/>
              <a:t>.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terlibat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perbincangan</a:t>
            </a:r>
            <a:r>
              <a:rPr lang="en-US" sz="2000" dirty="0"/>
              <a:t>,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peneliti</a:t>
            </a:r>
            <a:r>
              <a:rPr lang="en-US" sz="2000" dirty="0"/>
              <a:t> </a:t>
            </a:r>
            <a:r>
              <a:rPr lang="en-US" sz="2000" dirty="0" err="1"/>
              <a:t>harus</a:t>
            </a:r>
            <a:r>
              <a:rPr lang="en-US" sz="2000" dirty="0"/>
              <a:t> </a:t>
            </a:r>
            <a:r>
              <a:rPr lang="en-US" sz="2000" dirty="0" err="1"/>
              <a:t>memahami</a:t>
            </a:r>
            <a:r>
              <a:rPr lang="en-US" sz="2000" dirty="0"/>
              <a:t> </a:t>
            </a:r>
            <a:r>
              <a:rPr lang="en-US" sz="2000" dirty="0" err="1"/>
              <a:t>dulu</a:t>
            </a:r>
            <a:r>
              <a:rPr lang="en-US" sz="2000" dirty="0"/>
              <a:t> </a:t>
            </a:r>
            <a:r>
              <a:rPr lang="en-US" sz="2000" dirty="0" err="1"/>
              <a:t>apa</a:t>
            </a:r>
            <a:r>
              <a:rPr lang="en-US" sz="2000" dirty="0"/>
              <a:t> yang </a:t>
            </a:r>
            <a:r>
              <a:rPr lang="en-US" sz="2000" dirty="0" err="1"/>
              <a:t>sudah</a:t>
            </a:r>
            <a:r>
              <a:rPr lang="en-US" sz="2000" dirty="0"/>
              <a:t> dan </a:t>
            </a:r>
            <a:r>
              <a:rPr lang="en-US" sz="2000" dirty="0" err="1"/>
              <a:t>sedang</a:t>
            </a:r>
            <a:r>
              <a:rPr lang="en-US" sz="2000" dirty="0"/>
              <a:t> </a:t>
            </a:r>
            <a:r>
              <a:rPr lang="en-US" sz="2000" dirty="0" err="1"/>
              <a:t>diperbincangankan</a:t>
            </a:r>
            <a:r>
              <a:rPr lang="en-US" sz="2000" dirty="0"/>
              <a:t> oleh orang lain. “They Say, I Say”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795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AA7D5-24FC-47F7-89EF-4F1F0F39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Mendesain</a:t>
            </a:r>
            <a:r>
              <a:rPr lang="en-US" dirty="0"/>
              <a:t> proposal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sosiolegal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49622-2389-42CE-AB06-F247B5027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65" y="1484784"/>
            <a:ext cx="8334670" cy="4563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Proposal </a:t>
            </a:r>
            <a:r>
              <a:rPr lang="en-US" sz="2800" dirty="0" err="1"/>
              <a:t>penelitian</a:t>
            </a:r>
            <a:r>
              <a:rPr lang="en-US" sz="2800" dirty="0"/>
              <a:t> yang </a:t>
            </a:r>
            <a:r>
              <a:rPr lang="en-US" sz="2800" dirty="0" err="1"/>
              <a:t>baik</a:t>
            </a:r>
            <a:endParaRPr lang="en-US" sz="2800" dirty="0"/>
          </a:p>
          <a:p>
            <a:pPr marL="285750" indent="-285750"/>
            <a:r>
              <a:rPr lang="en-US" sz="2800" dirty="0" err="1"/>
              <a:t>Rumusan</a:t>
            </a:r>
            <a:r>
              <a:rPr lang="en-US" sz="2800" dirty="0"/>
              <a:t> </a:t>
            </a:r>
            <a:r>
              <a:rPr lang="en-US" sz="2800" dirty="0" err="1"/>
              <a:t>masalah</a:t>
            </a:r>
            <a:r>
              <a:rPr lang="en-US" sz="2800" dirty="0"/>
              <a:t> yang </a:t>
            </a:r>
            <a:r>
              <a:rPr lang="en-US" sz="2800" dirty="0" err="1"/>
              <a:t>relevan</a:t>
            </a:r>
            <a:endParaRPr lang="en-US" sz="2800" dirty="0"/>
          </a:p>
          <a:p>
            <a:pPr marL="285750" indent="-285750"/>
            <a:r>
              <a:rPr lang="en-US" sz="2800" dirty="0" err="1"/>
              <a:t>Menunjukkan</a:t>
            </a:r>
            <a:r>
              <a:rPr lang="en-US" sz="2800" dirty="0"/>
              <a:t> </a:t>
            </a:r>
            <a:r>
              <a:rPr lang="en-US" sz="2800" dirty="0" err="1"/>
              <a:t>signifikansi</a:t>
            </a:r>
            <a:r>
              <a:rPr lang="en-US" sz="2800" dirty="0"/>
              <a:t> </a:t>
            </a:r>
            <a:r>
              <a:rPr lang="en-US" sz="2800" dirty="0" err="1"/>
              <a:t>penelitian</a:t>
            </a:r>
            <a:endParaRPr lang="en-US" sz="2800" dirty="0"/>
          </a:p>
          <a:p>
            <a:pPr marL="285750" indent="-285750"/>
            <a:r>
              <a:rPr lang="en-US" sz="2800" dirty="0" err="1"/>
              <a:t>Metodologi</a:t>
            </a:r>
            <a:r>
              <a:rPr lang="en-US" sz="2800" dirty="0"/>
              <a:t> </a:t>
            </a:r>
            <a:r>
              <a:rPr lang="en-US" sz="2800" dirty="0" err="1"/>
              <a:t>penelitian</a:t>
            </a:r>
            <a:r>
              <a:rPr lang="en-US" sz="2800" dirty="0"/>
              <a:t> yang </a:t>
            </a:r>
            <a:r>
              <a:rPr lang="en-US" sz="2800" dirty="0" err="1"/>
              <a:t>sesuai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permasalahan</a:t>
            </a:r>
            <a:r>
              <a:rPr lang="en-US" sz="2800" dirty="0"/>
              <a:t> yang </a:t>
            </a:r>
            <a:r>
              <a:rPr lang="en-US" sz="2800" dirty="0" err="1"/>
              <a:t>diteliti</a:t>
            </a:r>
            <a:endParaRPr lang="en-US" sz="2800" dirty="0"/>
          </a:p>
          <a:p>
            <a:pPr marL="285750" indent="-285750"/>
            <a:r>
              <a:rPr lang="en-US" sz="2800" dirty="0" err="1"/>
              <a:t>Kemampuan</a:t>
            </a:r>
            <a:r>
              <a:rPr lang="en-US" sz="2800" dirty="0"/>
              <a:t> </a:t>
            </a:r>
            <a:r>
              <a:rPr lang="en-US" sz="2800" dirty="0" err="1"/>
              <a:t>peneliti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menggunakan</a:t>
            </a:r>
            <a:r>
              <a:rPr lang="en-US" sz="2800" dirty="0"/>
              <a:t> </a:t>
            </a:r>
            <a:r>
              <a:rPr lang="en-US" sz="2800" dirty="0" err="1"/>
              <a:t>berbagai</a:t>
            </a:r>
            <a:r>
              <a:rPr lang="en-US" sz="2800" dirty="0"/>
              <a:t> </a:t>
            </a:r>
            <a:r>
              <a:rPr lang="en-US" sz="2800" dirty="0" err="1"/>
              <a:t>literatur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topik</a:t>
            </a:r>
            <a:r>
              <a:rPr lang="en-US" sz="2800" dirty="0"/>
              <a:t> </a:t>
            </a:r>
            <a:r>
              <a:rPr lang="en-US" sz="2800" dirty="0" err="1"/>
              <a:t>penelitian</a:t>
            </a:r>
            <a:r>
              <a:rPr lang="en-US" sz="2800" dirty="0"/>
              <a:t> yang </a:t>
            </a:r>
            <a:r>
              <a:rPr lang="en-US" sz="2800" dirty="0" err="1"/>
              <a:t>diteliti</a:t>
            </a:r>
            <a:r>
              <a:rPr lang="en-US" sz="2800" dirty="0"/>
              <a:t>. </a:t>
            </a:r>
          </a:p>
          <a:p>
            <a:pPr marL="285750" indent="-285750"/>
            <a:r>
              <a:rPr lang="en-US" sz="2800" dirty="0" err="1"/>
              <a:t>Koherensi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228A9-6E86-499B-91F4-EA231D8A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AC8-D9FD-4EAB-B2B4-681C318E8293}" type="slidenum">
              <a:rPr lang="en-US" altLang="nl-NL" smtClean="0"/>
              <a:pPr/>
              <a:t>26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99887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Merumuskan</a:t>
            </a:r>
            <a:r>
              <a:rPr lang="en-US" sz="3200" dirty="0"/>
              <a:t> </a:t>
            </a:r>
            <a:r>
              <a:rPr lang="en-US" sz="3200" dirty="0" err="1"/>
              <a:t>pertanyaan</a:t>
            </a:r>
            <a:r>
              <a:rPr lang="en-US" sz="3200" dirty="0"/>
              <a:t> </a:t>
            </a:r>
            <a:r>
              <a:rPr lang="en-US" sz="3200" dirty="0" err="1"/>
              <a:t>penelitian</a:t>
            </a:r>
            <a:endParaRPr lang="en-US" sz="320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04665" y="1252836"/>
            <a:ext cx="8334670" cy="1960140"/>
          </a:xfrm>
        </p:spPr>
        <p:txBody>
          <a:bodyPr>
            <a:normAutofit fontScale="92500" lnSpcReduction="10000"/>
          </a:bodyPr>
          <a:lstStyle/>
          <a:p>
            <a:pPr marL="230188" indent="-230188"/>
            <a:r>
              <a:rPr lang="en-US" sz="2400" dirty="0" err="1"/>
              <a:t>Permasalahan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penelitian</a:t>
            </a:r>
            <a:r>
              <a:rPr lang="en-US" sz="2400" dirty="0"/>
              <a:t> </a:t>
            </a:r>
            <a:r>
              <a:rPr lang="en-US" sz="2400" dirty="0" err="1"/>
              <a:t>sosiolegal</a:t>
            </a:r>
            <a:endParaRPr lang="en-US" sz="2400" dirty="0"/>
          </a:p>
          <a:p>
            <a:pPr marL="571500" lvl="6" indent="-228600"/>
            <a:r>
              <a:rPr lang="en-US" sz="2400" dirty="0" err="1"/>
              <a:t>Permasalahan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,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Melihat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kenyataan</a:t>
            </a:r>
            <a:endParaRPr lang="en-US" sz="2400" dirty="0"/>
          </a:p>
          <a:p>
            <a:pPr marL="571500" lvl="6" indent="-228600"/>
            <a:r>
              <a:rPr lang="en-US" sz="2400" dirty="0" err="1"/>
              <a:t>permasalahan</a:t>
            </a:r>
            <a:r>
              <a:rPr lang="en-US" sz="2400" dirty="0"/>
              <a:t> </a:t>
            </a:r>
            <a:r>
              <a:rPr lang="en-US" sz="2400" dirty="0" err="1"/>
              <a:t>hukum</a:t>
            </a:r>
            <a:r>
              <a:rPr lang="en-US" sz="2400" dirty="0"/>
              <a:t>,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Melihat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hukum</a:t>
            </a:r>
            <a:endParaRPr lang="en-US" sz="2400" dirty="0">
              <a:sym typeface="Wingdings" panose="05000000000000000000" pitchFamily="2" charset="2"/>
            </a:endParaRPr>
          </a:p>
          <a:p>
            <a:pPr marL="571500" lvl="6" indent="-228600"/>
            <a:r>
              <a:rPr lang="en-US" sz="2400" dirty="0" err="1"/>
              <a:t>permasalahan</a:t>
            </a:r>
            <a:r>
              <a:rPr lang="en-US" sz="2400" dirty="0"/>
              <a:t> </a:t>
            </a:r>
            <a:r>
              <a:rPr lang="en-US" sz="2400" dirty="0" err="1"/>
              <a:t>riset</a:t>
            </a:r>
            <a:r>
              <a:rPr lang="en-US" sz="2400" dirty="0"/>
              <a:t>.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Melihat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kajian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terdahulu</a:t>
            </a:r>
            <a:endParaRPr lang="en-US" sz="2400" dirty="0">
              <a:sym typeface="Wingdings" panose="05000000000000000000" pitchFamily="2" charset="2"/>
            </a:endParaRPr>
          </a:p>
          <a:p>
            <a:pPr marL="342900" lvl="6" indent="0">
              <a:buNone/>
            </a:pPr>
            <a:r>
              <a:rPr lang="en-US" sz="2400" i="1" dirty="0">
                <a:sym typeface="Wingdings" panose="05000000000000000000" pitchFamily="2" charset="2"/>
              </a:rPr>
              <a:t>Legal gap, blind spot</a:t>
            </a:r>
          </a:p>
          <a:p>
            <a:pPr marL="357332" lvl="4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350395B-95B2-436D-9CA7-8EEB6F9B353F}"/>
              </a:ext>
            </a:extLst>
          </p:cNvPr>
          <p:cNvSpPr txBox="1">
            <a:spLocks/>
          </p:cNvSpPr>
          <p:nvPr/>
        </p:nvSpPr>
        <p:spPr>
          <a:xfrm>
            <a:off x="369574" y="3396816"/>
            <a:ext cx="8334670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434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Signifikansi</a:t>
            </a:r>
            <a:r>
              <a:rPr lang="en-US" sz="3200" dirty="0"/>
              <a:t> </a:t>
            </a:r>
            <a:r>
              <a:rPr lang="en-US" sz="3200" dirty="0" err="1"/>
              <a:t>penelitian</a:t>
            </a:r>
            <a:endParaRPr lang="en-US" sz="3200" dirty="0"/>
          </a:p>
        </p:txBody>
      </p:sp>
      <p:sp>
        <p:nvSpPr>
          <p:cNvPr id="5" name="Tijdelijke aanduiding voor verticale tekst 2">
            <a:extLst>
              <a:ext uri="{FF2B5EF4-FFF2-40B4-BE49-F238E27FC236}">
                <a16:creationId xmlns:a16="http://schemas.microsoft.com/office/drawing/2014/main" id="{7599BFEE-3467-424D-9A03-7F5FF7556143}"/>
              </a:ext>
            </a:extLst>
          </p:cNvPr>
          <p:cNvSpPr txBox="1">
            <a:spLocks/>
          </p:cNvSpPr>
          <p:nvPr/>
        </p:nvSpPr>
        <p:spPr>
          <a:xfrm>
            <a:off x="611560" y="4077072"/>
            <a:ext cx="8334670" cy="1960140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135659" indent="-135659" algn="l" defTabSz="685434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71318" indent="-135659" algn="l" defTabSz="685434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bg2"/>
              </a:buClr>
              <a:buFont typeface="Arial" panose="020B0604020202020204" pitchFamily="34" charset="0"/>
              <a:buChar char="-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434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434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434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5659" indent="-135659" algn="l" defTabSz="685434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71318" indent="-135659" algn="l" defTabSz="685434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bg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434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434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  <a:defRPr sz="1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/>
            <a:r>
              <a:rPr lang="en-US" sz="2400" dirty="0" err="1"/>
              <a:t>Kegunaan</a:t>
            </a:r>
            <a:r>
              <a:rPr lang="en-US" sz="2400" dirty="0"/>
              <a:t> </a:t>
            </a:r>
            <a:r>
              <a:rPr lang="en-US" sz="2400" dirty="0" err="1"/>
              <a:t>penelitian</a:t>
            </a:r>
            <a:r>
              <a:rPr lang="en-US" sz="2400" dirty="0"/>
              <a:t> </a:t>
            </a:r>
            <a:r>
              <a:rPr lang="en-US" sz="2400" dirty="0" err="1"/>
              <a:t>bagi</a:t>
            </a:r>
            <a:r>
              <a:rPr lang="en-US" sz="2400" dirty="0"/>
              <a:t> masyarakat, </a:t>
            </a:r>
            <a:r>
              <a:rPr lang="en-US" sz="2400" dirty="0" err="1"/>
              <a:t>penyelenggaraan</a:t>
            </a:r>
            <a:r>
              <a:rPr lang="en-US" sz="2400" dirty="0"/>
              <a:t> </a:t>
            </a:r>
            <a:r>
              <a:rPr lang="en-US" sz="2400" dirty="0" err="1"/>
              <a:t>pemerintah</a:t>
            </a:r>
            <a:r>
              <a:rPr lang="en-US" sz="2400" dirty="0"/>
              <a:t>, dan </a:t>
            </a:r>
            <a:r>
              <a:rPr lang="en-US" sz="2400" dirty="0" err="1"/>
              <a:t>ilmu</a:t>
            </a:r>
            <a:r>
              <a:rPr lang="en-US" sz="2400" dirty="0"/>
              <a:t> </a:t>
            </a:r>
            <a:r>
              <a:rPr lang="en-US" sz="2400" dirty="0" err="1"/>
              <a:t>pengetahuan</a:t>
            </a:r>
            <a:endParaRPr lang="en-US" sz="2400" dirty="0"/>
          </a:p>
          <a:p>
            <a:pPr marL="515938" lvl="1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ID" sz="2400" dirty="0" err="1">
                <a:solidFill>
                  <a:srgbClr val="002060"/>
                </a:solidFill>
              </a:rPr>
              <a:t>Teori</a:t>
            </a:r>
            <a:r>
              <a:rPr lang="en-ID" sz="2400" dirty="0">
                <a:solidFill>
                  <a:srgbClr val="002060"/>
                </a:solidFill>
              </a:rPr>
              <a:t> lama + </a:t>
            </a:r>
            <a:r>
              <a:rPr lang="en-ID" sz="2400" dirty="0" err="1">
                <a:solidFill>
                  <a:srgbClr val="002060"/>
                </a:solidFill>
              </a:rPr>
              <a:t>kasus</a:t>
            </a:r>
            <a:r>
              <a:rPr lang="en-ID" sz="2400" dirty="0">
                <a:solidFill>
                  <a:srgbClr val="002060"/>
                </a:solidFill>
              </a:rPr>
              <a:t> </a:t>
            </a:r>
            <a:r>
              <a:rPr lang="en-ID" sz="2400" dirty="0" err="1">
                <a:solidFill>
                  <a:srgbClr val="002060"/>
                </a:solidFill>
              </a:rPr>
              <a:t>baru</a:t>
            </a:r>
            <a:endParaRPr lang="en-ID" sz="2400" dirty="0">
              <a:solidFill>
                <a:srgbClr val="002060"/>
              </a:solidFill>
            </a:endParaRPr>
          </a:p>
          <a:p>
            <a:pPr marL="515938" lvl="1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ID" sz="2400" dirty="0" err="1">
                <a:solidFill>
                  <a:srgbClr val="002060"/>
                </a:solidFill>
              </a:rPr>
              <a:t>Teori</a:t>
            </a:r>
            <a:r>
              <a:rPr lang="en-ID" sz="2400" dirty="0">
                <a:solidFill>
                  <a:srgbClr val="002060"/>
                </a:solidFill>
              </a:rPr>
              <a:t> </a:t>
            </a:r>
            <a:r>
              <a:rPr lang="en-ID" sz="2400" dirty="0" err="1">
                <a:solidFill>
                  <a:srgbClr val="002060"/>
                </a:solidFill>
              </a:rPr>
              <a:t>baru</a:t>
            </a:r>
            <a:r>
              <a:rPr lang="en-ID" sz="2400" dirty="0">
                <a:solidFill>
                  <a:srgbClr val="002060"/>
                </a:solidFill>
              </a:rPr>
              <a:t> + </a:t>
            </a:r>
            <a:r>
              <a:rPr lang="en-ID" sz="2400" dirty="0" err="1">
                <a:solidFill>
                  <a:srgbClr val="002060"/>
                </a:solidFill>
              </a:rPr>
              <a:t>kasus</a:t>
            </a:r>
            <a:r>
              <a:rPr lang="en-ID" sz="2400" dirty="0">
                <a:solidFill>
                  <a:srgbClr val="002060"/>
                </a:solidFill>
              </a:rPr>
              <a:t> lama</a:t>
            </a:r>
          </a:p>
          <a:p>
            <a:pPr marL="515938" lvl="1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ID" sz="2400" dirty="0" err="1">
                <a:solidFill>
                  <a:srgbClr val="002060"/>
                </a:solidFill>
              </a:rPr>
              <a:t>Metode</a:t>
            </a:r>
            <a:r>
              <a:rPr lang="en-ID" sz="2400" dirty="0">
                <a:solidFill>
                  <a:srgbClr val="002060"/>
                </a:solidFill>
              </a:rPr>
              <a:t> lama + </a:t>
            </a:r>
            <a:r>
              <a:rPr lang="en-ID" sz="2400" dirty="0" err="1">
                <a:solidFill>
                  <a:srgbClr val="002060"/>
                </a:solidFill>
              </a:rPr>
              <a:t>kasus</a:t>
            </a:r>
            <a:r>
              <a:rPr lang="en-ID" sz="2400" dirty="0">
                <a:solidFill>
                  <a:srgbClr val="002060"/>
                </a:solidFill>
              </a:rPr>
              <a:t> </a:t>
            </a:r>
            <a:r>
              <a:rPr lang="en-ID" sz="2400" dirty="0" err="1">
                <a:solidFill>
                  <a:srgbClr val="002060"/>
                </a:solidFill>
              </a:rPr>
              <a:t>baru</a:t>
            </a:r>
            <a:endParaRPr lang="en-ID" sz="2400" dirty="0">
              <a:solidFill>
                <a:srgbClr val="002060"/>
              </a:solidFill>
            </a:endParaRPr>
          </a:p>
          <a:p>
            <a:pPr marL="515938" lvl="1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ID" sz="2400" dirty="0" err="1">
                <a:solidFill>
                  <a:srgbClr val="002060"/>
                </a:solidFill>
              </a:rPr>
              <a:t>Metode</a:t>
            </a:r>
            <a:r>
              <a:rPr lang="en-ID" sz="2400" dirty="0">
                <a:solidFill>
                  <a:srgbClr val="002060"/>
                </a:solidFill>
              </a:rPr>
              <a:t> </a:t>
            </a:r>
            <a:r>
              <a:rPr lang="en-ID" sz="2400" dirty="0" err="1">
                <a:solidFill>
                  <a:srgbClr val="002060"/>
                </a:solidFill>
              </a:rPr>
              <a:t>baru</a:t>
            </a:r>
            <a:r>
              <a:rPr lang="en-ID" sz="2400" dirty="0">
                <a:solidFill>
                  <a:srgbClr val="002060"/>
                </a:solidFill>
              </a:rPr>
              <a:t> + </a:t>
            </a:r>
            <a:r>
              <a:rPr lang="en-ID" sz="2400" dirty="0" err="1">
                <a:solidFill>
                  <a:srgbClr val="002060"/>
                </a:solidFill>
              </a:rPr>
              <a:t>kasus</a:t>
            </a:r>
            <a:r>
              <a:rPr lang="en-ID" sz="2400" dirty="0">
                <a:solidFill>
                  <a:srgbClr val="002060"/>
                </a:solidFill>
              </a:rPr>
              <a:t> lama</a:t>
            </a:r>
          </a:p>
          <a:p>
            <a:pPr marL="230188" indent="-230188"/>
            <a:endParaRPr lang="en-US" sz="2400" dirty="0">
              <a:sym typeface="Wingdings" panose="05000000000000000000" pitchFamily="2" charset="2"/>
            </a:endParaRPr>
          </a:p>
          <a:p>
            <a:pPr marL="357332" lvl="4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07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F7921-AF8C-4F64-BB98-438944B0C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Metode</a:t>
            </a:r>
            <a:r>
              <a:rPr lang="en-US" dirty="0"/>
              <a:t> yang </a:t>
            </a:r>
            <a:r>
              <a:rPr lang="en-US" dirty="0" err="1"/>
              <a:t>tepat</a:t>
            </a:r>
            <a:r>
              <a:rPr lang="en-US" dirty="0"/>
              <a:t> - </a:t>
            </a:r>
            <a:r>
              <a:rPr lang="en-US" dirty="0" err="1"/>
              <a:t>Sosiolegal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F3E50-5172-4680-9DF4-0570B5D93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929" y="1633112"/>
            <a:ext cx="3600450" cy="474397"/>
          </a:xfrm>
        </p:spPr>
        <p:txBody>
          <a:bodyPr/>
          <a:lstStyle/>
          <a:p>
            <a:r>
              <a:rPr lang="en-US" dirty="0"/>
              <a:t>SOSIO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B2CCF-20F1-4ED5-8B5F-33B1CA44D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2204864"/>
            <a:ext cx="4003873" cy="3816424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Tidak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saja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sosiologi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tetapi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berbagai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cabang</a:t>
            </a:r>
            <a:r>
              <a:rPr lang="en-US" dirty="0">
                <a:solidFill>
                  <a:srgbClr val="002060"/>
                </a:solidFill>
              </a:rPr>
              <a:t> ‘</a:t>
            </a:r>
            <a:r>
              <a:rPr lang="en-US" dirty="0" err="1">
                <a:solidFill>
                  <a:srgbClr val="002060"/>
                </a:solidFill>
              </a:rPr>
              <a:t>ilmu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sosial</a:t>
            </a:r>
            <a:r>
              <a:rPr lang="en-US" dirty="0">
                <a:solidFill>
                  <a:srgbClr val="002060"/>
                </a:solidFill>
              </a:rPr>
              <a:t>’ dan </a:t>
            </a:r>
            <a:r>
              <a:rPr lang="en-US" dirty="0" err="1">
                <a:solidFill>
                  <a:srgbClr val="002060"/>
                </a:solidFill>
              </a:rPr>
              <a:t>humaniora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lainnya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Antropologi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politik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psikologi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sejarah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linguistik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kajian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budaya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ekonomi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teknologi</a:t>
            </a:r>
            <a:r>
              <a:rPr lang="en-US" dirty="0">
                <a:solidFill>
                  <a:srgbClr val="002060"/>
                </a:solidFill>
              </a:rPr>
              <a:t>,  </a:t>
            </a:r>
            <a:r>
              <a:rPr lang="en-US" dirty="0" err="1">
                <a:solidFill>
                  <a:srgbClr val="002060"/>
                </a:solidFill>
              </a:rPr>
              <a:t>geografi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lingkungan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dll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  <a:cs typeface="Calibri" panose="020F0502020204030204" pitchFamily="34" charset="0"/>
              </a:rPr>
              <a:t>Metode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 yang </a:t>
            </a:r>
            <a:r>
              <a:rPr lang="en-US" dirty="0" err="1">
                <a:solidFill>
                  <a:srgbClr val="002060"/>
                </a:solidFill>
                <a:cs typeface="Calibri" panose="020F0502020204030204" pitchFamily="34" charset="0"/>
              </a:rPr>
              <a:t>sering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Calibri" panose="020F0502020204030204" pitchFamily="34" charset="0"/>
              </a:rPr>
              <a:t>digunakan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Calibri" panose="020F0502020204030204" pitchFamily="34" charset="0"/>
              </a:rPr>
              <a:t>dari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Calibri" panose="020F0502020204030204" pitchFamily="34" charset="0"/>
              </a:rPr>
              <a:t>ilmu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Calibri" panose="020F0502020204030204" pitchFamily="34" charset="0"/>
              </a:rPr>
              <a:t>sosial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Calibri" panose="020F0502020204030204" pitchFamily="34" charset="0"/>
              </a:rPr>
              <a:t>adalah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Calibri" panose="020F0502020204030204" pitchFamily="34" charset="0"/>
              </a:rPr>
              <a:t>etnografi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cs typeface="Calibri" panose="020F0502020204030204" pitchFamily="34" charset="0"/>
              </a:rPr>
              <a:t>yaitu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metode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penelitian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terapan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untuk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penemuan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relevansi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sosiokultural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dengan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mengeksplorasi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model-model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kehidupan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sehari-hari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dan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interaksi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kelompok-kelompok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sosial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tertentu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dalam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ruang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atau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konteks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tertentu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.</a:t>
            </a:r>
          </a:p>
          <a:p>
            <a:r>
              <a:rPr lang="en-US" dirty="0" err="1">
                <a:solidFill>
                  <a:srgbClr val="002060"/>
                </a:solidFill>
                <a:cs typeface="Calibri" panose="020F0502020204030204" pitchFamily="34" charset="0"/>
              </a:rPr>
              <a:t>Selly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 E Merry, </a:t>
            </a:r>
            <a:r>
              <a:rPr lang="en-US" dirty="0" err="1">
                <a:solidFill>
                  <a:srgbClr val="002060"/>
                </a:solidFill>
                <a:cs typeface="Calibri" panose="020F0502020204030204" pitchFamily="34" charset="0"/>
              </a:rPr>
              <a:t>Antropology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 and International Law, </a:t>
            </a:r>
            <a:r>
              <a:rPr lang="en-US" i="1" u="sng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Annual Review of Anthropology, Vol. 35, October 2006</a:t>
            </a:r>
            <a:endParaRPr lang="en-US" i="1" u="sng" dirty="0">
              <a:solidFill>
                <a:srgbClr val="002060"/>
              </a:solidFill>
            </a:endParaRPr>
          </a:p>
          <a:p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Kuantitatif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, Critical discourse analysis </a:t>
            </a:r>
            <a:r>
              <a:rPr lang="en-US" b="0" i="0" dirty="0" err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dll</a:t>
            </a:r>
            <a:r>
              <a:rPr lang="en-US" b="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.  </a:t>
            </a:r>
          </a:p>
          <a:p>
            <a:endParaRPr lang="en-US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E19906-F884-4FD7-A840-9D26B9E62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4303" y="1633111"/>
            <a:ext cx="3600450" cy="474397"/>
          </a:xfrm>
        </p:spPr>
        <p:txBody>
          <a:bodyPr/>
          <a:lstStyle/>
          <a:p>
            <a:r>
              <a:rPr lang="en-US" dirty="0"/>
              <a:t>LEGAL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1A9676-CACE-49EB-B110-137CE994F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8024" y="2204864"/>
            <a:ext cx="4104456" cy="38164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Hukum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asas</a:t>
            </a:r>
            <a:r>
              <a:rPr lang="en-US" dirty="0"/>
              <a:t> </a:t>
            </a:r>
            <a:r>
              <a:rPr lang="en-US" dirty="0" err="1"/>
              <a:t>kebenaran</a:t>
            </a:r>
            <a:r>
              <a:rPr lang="en-US" dirty="0"/>
              <a:t> dan </a:t>
            </a:r>
            <a:r>
              <a:rPr lang="en-US" dirty="0" err="1"/>
              <a:t>keadilan</a:t>
            </a:r>
            <a:r>
              <a:rPr lang="en-US" dirty="0"/>
              <a:t> yang universal</a:t>
            </a:r>
          </a:p>
          <a:p>
            <a:r>
              <a:rPr lang="en-US" dirty="0"/>
              <a:t>Hukum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perintah</a:t>
            </a:r>
            <a:r>
              <a:rPr lang="en-US" dirty="0"/>
              <a:t> </a:t>
            </a:r>
            <a:r>
              <a:rPr lang="en-US" dirty="0" err="1"/>
              <a:t>penguasa</a:t>
            </a:r>
            <a:r>
              <a:rPr lang="en-US" dirty="0"/>
              <a:t> (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perundang-undangan</a:t>
            </a:r>
            <a:r>
              <a:rPr lang="en-US" dirty="0"/>
              <a:t>)</a:t>
            </a:r>
          </a:p>
          <a:p>
            <a:r>
              <a:rPr lang="en-US" dirty="0"/>
              <a:t>Hukum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putusan</a:t>
            </a:r>
            <a:r>
              <a:rPr lang="en-US" dirty="0"/>
              <a:t> hakim in-</a:t>
            </a:r>
            <a:r>
              <a:rPr lang="en-US" dirty="0" err="1"/>
              <a:t>concreto</a:t>
            </a:r>
            <a:endParaRPr lang="en-US" dirty="0"/>
          </a:p>
          <a:p>
            <a:r>
              <a:rPr lang="en-US" dirty="0"/>
              <a:t>Hukum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perilaku</a:t>
            </a:r>
            <a:r>
              <a:rPr lang="en-US" dirty="0"/>
              <a:t> yang </a:t>
            </a:r>
            <a:r>
              <a:rPr lang="en-US" dirty="0" err="1"/>
              <a:t>ajeg</a:t>
            </a:r>
            <a:r>
              <a:rPr lang="en-US" dirty="0"/>
              <a:t> dan </a:t>
            </a:r>
            <a:r>
              <a:rPr lang="en-US" dirty="0" err="1"/>
              <a:t>partikular</a:t>
            </a:r>
            <a:endParaRPr lang="en-US" dirty="0"/>
          </a:p>
          <a:p>
            <a:r>
              <a:rPr lang="en-US" dirty="0"/>
              <a:t>Hukum </a:t>
            </a:r>
            <a:r>
              <a:rPr lang="en-US" dirty="0" err="1"/>
              <a:t>sebagaimana</a:t>
            </a:r>
            <a:r>
              <a:rPr lang="en-US" dirty="0"/>
              <a:t> </a:t>
            </a:r>
            <a:r>
              <a:rPr lang="en-US" dirty="0" err="1"/>
              <a:t>fakta-fakta</a:t>
            </a:r>
            <a:r>
              <a:rPr lang="en-US" dirty="0"/>
              <a:t> </a:t>
            </a:r>
            <a:r>
              <a:rPr lang="en-US" dirty="0" err="1"/>
              <a:t>perilaku</a:t>
            </a:r>
            <a:r>
              <a:rPr lang="en-US" dirty="0"/>
              <a:t> masyarakat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</a:t>
            </a:r>
            <a:r>
              <a:rPr lang="en-US" dirty="0" err="1"/>
              <a:t>konkret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Shidarta</a:t>
            </a:r>
            <a:r>
              <a:rPr lang="en-US" dirty="0"/>
              <a:t> 2009)</a:t>
            </a:r>
          </a:p>
        </p:txBody>
      </p:sp>
    </p:spTree>
    <p:extLst>
      <p:ext uri="{BB962C8B-B14F-4D97-AF65-F5344CB8AC3E}">
        <p14:creationId xmlns:p14="http://schemas.microsoft.com/office/powerpoint/2010/main" val="22263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549275"/>
            <a:ext cx="7543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ea typeface="宋体" charset="-122"/>
              </a:rPr>
              <a:t> UNDP (2005):</a:t>
            </a:r>
            <a:br>
              <a:rPr lang="en-US" altLang="zh-CN" dirty="0">
                <a:latin typeface="Arial"/>
                <a:ea typeface="宋体" charset="-122"/>
              </a:rPr>
            </a:br>
            <a:r>
              <a:rPr lang="en-US" altLang="zh-CN" dirty="0">
                <a:latin typeface="Arial"/>
                <a:ea typeface="宋体" charset="-122"/>
              </a:rPr>
              <a:t>“</a:t>
            </a:r>
            <a:r>
              <a:rPr lang="en-US" altLang="zh-CN" dirty="0">
                <a:ea typeface="宋体" charset="-122"/>
              </a:rPr>
              <a:t>Access to Justice is </a:t>
            </a:r>
            <a:br>
              <a:rPr lang="en-US" altLang="zh-CN" dirty="0">
                <a:ea typeface="宋体" charset="-122"/>
              </a:rPr>
            </a:b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665" y="1844824"/>
            <a:ext cx="8334670" cy="4203848"/>
          </a:xfrm>
        </p:spPr>
        <p:txBody>
          <a:bodyPr>
            <a:normAutofit/>
          </a:bodyPr>
          <a:lstStyle/>
          <a:p>
            <a:pPr lvl="1" eaLnBrk="1" hangingPunct="1">
              <a:defRPr/>
            </a:pPr>
            <a:r>
              <a:rPr lang="en-US" altLang="zh-CN" sz="2400" dirty="0">
                <a:ea typeface="宋体" charset="-122"/>
              </a:rPr>
              <a:t>the ability of </a:t>
            </a:r>
          </a:p>
          <a:p>
            <a:pPr lvl="1" eaLnBrk="1" hangingPunct="1">
              <a:defRPr/>
            </a:pPr>
            <a:r>
              <a:rPr lang="en-US" altLang="zh-CN" sz="2400" dirty="0">
                <a:ea typeface="宋体" charset="-122"/>
              </a:rPr>
              <a:t>people </a:t>
            </a:r>
          </a:p>
          <a:p>
            <a:pPr lvl="1" eaLnBrk="1" hangingPunct="1">
              <a:defRPr/>
            </a:pPr>
            <a:r>
              <a:rPr lang="en-US" altLang="zh-CN" sz="2400" dirty="0">
                <a:ea typeface="宋体" charset="-122"/>
              </a:rPr>
              <a:t>to seek and obtain </a:t>
            </a:r>
          </a:p>
          <a:p>
            <a:pPr lvl="1" eaLnBrk="1" hangingPunct="1">
              <a:defRPr/>
            </a:pPr>
            <a:r>
              <a:rPr lang="en-US" altLang="zh-CN" sz="2400" dirty="0">
                <a:ea typeface="宋体" charset="-122"/>
              </a:rPr>
              <a:t>a remedy </a:t>
            </a:r>
          </a:p>
          <a:p>
            <a:pPr lvl="1" eaLnBrk="1" hangingPunct="1">
              <a:defRPr/>
            </a:pPr>
            <a:r>
              <a:rPr lang="en-US" altLang="zh-CN" sz="2400" dirty="0">
                <a:ea typeface="宋体" charset="-122"/>
              </a:rPr>
              <a:t>through formal or informal institutions of justice, </a:t>
            </a:r>
          </a:p>
          <a:p>
            <a:pPr lvl="1" eaLnBrk="1" hangingPunct="1">
              <a:defRPr/>
            </a:pPr>
            <a:r>
              <a:rPr lang="en-US" altLang="zh-CN" sz="2400" dirty="0">
                <a:ea typeface="宋体" charset="-122"/>
              </a:rPr>
              <a:t>And in conformity with human rights standards”. </a:t>
            </a:r>
          </a:p>
          <a:p>
            <a:endParaRPr lang="nl-NL" dirty="0"/>
          </a:p>
          <a:p>
            <a:r>
              <a:rPr lang="nl-NL" dirty="0" err="1"/>
              <a:t>Akses</a:t>
            </a:r>
            <a:r>
              <a:rPr lang="nl-NL" dirty="0"/>
              <a:t> </a:t>
            </a:r>
            <a:r>
              <a:rPr lang="nl-NL" dirty="0" err="1"/>
              <a:t>terhadap</a:t>
            </a:r>
            <a:r>
              <a:rPr lang="nl-NL" dirty="0"/>
              <a:t> </a:t>
            </a:r>
            <a:r>
              <a:rPr lang="nl-NL" dirty="0" err="1"/>
              <a:t>keadilan</a:t>
            </a:r>
            <a:r>
              <a:rPr lang="nl-NL" dirty="0"/>
              <a:t> </a:t>
            </a:r>
            <a:r>
              <a:rPr lang="nl-NL" dirty="0" err="1"/>
              <a:t>adalah</a:t>
            </a:r>
            <a:r>
              <a:rPr lang="nl-NL" dirty="0"/>
              <a:t> </a:t>
            </a:r>
            <a:r>
              <a:rPr lang="nl-NL" dirty="0" err="1"/>
              <a:t>kemampuan</a:t>
            </a:r>
            <a:r>
              <a:rPr lang="nl-NL" dirty="0"/>
              <a:t> </a:t>
            </a:r>
            <a:r>
              <a:rPr lang="nl-NL" dirty="0" err="1"/>
              <a:t>seseorang</a:t>
            </a:r>
            <a:r>
              <a:rPr lang="nl-NL" dirty="0"/>
              <a:t> [</a:t>
            </a:r>
            <a:r>
              <a:rPr lang="nl-NL" dirty="0" err="1"/>
              <a:t>atau</a:t>
            </a:r>
            <a:r>
              <a:rPr lang="nl-NL" dirty="0"/>
              <a:t> </a:t>
            </a:r>
            <a:r>
              <a:rPr lang="nl-NL" dirty="0" err="1"/>
              <a:t>masyarakat</a:t>
            </a:r>
            <a:r>
              <a:rPr lang="nl-NL" dirty="0"/>
              <a:t>] </a:t>
            </a:r>
            <a:r>
              <a:rPr lang="sv-SE" dirty="0"/>
              <a:t>untuk mencari dan mendapatkan solusi melalui lembaga keadilan formal </a:t>
            </a:r>
            <a:r>
              <a:rPr lang="nl-NL" dirty="0" err="1"/>
              <a:t>atau</a:t>
            </a:r>
            <a:r>
              <a:rPr lang="nl-NL" dirty="0"/>
              <a:t> </a:t>
            </a:r>
            <a:r>
              <a:rPr lang="nl-NL" dirty="0" err="1"/>
              <a:t>informal</a:t>
            </a:r>
            <a:r>
              <a:rPr lang="nl-NL" dirty="0"/>
              <a:t>, dan </a:t>
            </a:r>
            <a:r>
              <a:rPr lang="nl-NL" dirty="0" err="1"/>
              <a:t>selaras</a:t>
            </a:r>
            <a:r>
              <a:rPr lang="nl-NL" dirty="0"/>
              <a:t> </a:t>
            </a:r>
            <a:r>
              <a:rPr lang="nl-NL" dirty="0" err="1"/>
              <a:t>dengan</a:t>
            </a:r>
            <a:r>
              <a:rPr lang="nl-NL" dirty="0"/>
              <a:t> </a:t>
            </a:r>
            <a:r>
              <a:rPr lang="nl-NL" dirty="0" err="1"/>
              <a:t>nilai-nilai</a:t>
            </a:r>
            <a:r>
              <a:rPr lang="nl-NL" dirty="0"/>
              <a:t> hak </a:t>
            </a:r>
            <a:r>
              <a:rPr lang="nl-NL" dirty="0" err="1"/>
              <a:t>asasi</a:t>
            </a:r>
            <a:r>
              <a:rPr lang="nl-NL" dirty="0"/>
              <a:t> </a:t>
            </a:r>
            <a:r>
              <a:rPr lang="nl-NL" dirty="0" err="1"/>
              <a:t>manusia</a:t>
            </a:r>
            <a:r>
              <a:rPr lang="nl-NL" dirty="0"/>
              <a:t>.</a:t>
            </a:r>
            <a:endParaRPr lang="en-US" sz="480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AC8-D9FD-4EAB-B2B4-681C318E8293}" type="slidenum">
              <a:rPr lang="en-US" altLang="nl-NL" smtClean="0"/>
              <a:pPr/>
              <a:t>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093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UNDP:  process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085975"/>
            <a:ext cx="7543800" cy="3905250"/>
          </a:xfr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013F-1F3A-4A55-8958-211002174A57}" type="slidenum">
              <a:rPr lang="en-US" altLang="nl-NL" smtClean="0"/>
              <a:pPr/>
              <a:t>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414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 idx="4294967295"/>
          </p:nvPr>
        </p:nvSpPr>
        <p:spPr>
          <a:xfrm>
            <a:off x="900113" y="333375"/>
            <a:ext cx="7543800" cy="1431925"/>
          </a:xfrm>
        </p:spPr>
        <p:txBody>
          <a:bodyPr/>
          <a:lstStyle/>
          <a:p>
            <a:pPr eaLnBrk="1" hangingPunct="1">
              <a:defRPr/>
            </a:pPr>
            <a:endParaRPr lang="nl-NL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387" name="Afbeelding 3" descr="rolax 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11176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912" y="1923777"/>
            <a:ext cx="5659895" cy="2952229"/>
          </a:xfrm>
        </p:spPr>
      </p:pic>
    </p:spTree>
    <p:extLst>
      <p:ext uri="{BB962C8B-B14F-4D97-AF65-F5344CB8AC3E}">
        <p14:creationId xmlns:p14="http://schemas.microsoft.com/office/powerpoint/2010/main" val="1908392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982BC7-ABD9-4B83-9544-F12B69C3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013F-1F3A-4A55-8958-211002174A57}" type="slidenum">
              <a:rPr lang="en-US" altLang="nl-NL" smtClean="0"/>
              <a:pPr/>
              <a:t>6</a:t>
            </a:fld>
            <a:endParaRPr lang="en-US" alt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7499D-8FDE-48C0-8D04-D3FD2C49F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551628" cy="5256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11390E-F2E4-4AE3-A870-34C7EB3B444F}"/>
              </a:ext>
            </a:extLst>
          </p:cNvPr>
          <p:cNvSpPr txBox="1"/>
          <p:nvPr/>
        </p:nvSpPr>
        <p:spPr>
          <a:xfrm>
            <a:off x="404664" y="5946122"/>
            <a:ext cx="465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ROLAX = Rule of Law and Access to Justice</a:t>
            </a:r>
          </a:p>
        </p:txBody>
      </p:sp>
    </p:spTree>
    <p:extLst>
      <p:ext uri="{BB962C8B-B14F-4D97-AF65-F5344CB8AC3E}">
        <p14:creationId xmlns:p14="http://schemas.microsoft.com/office/powerpoint/2010/main" val="294413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Justice seeking process  “</a:t>
            </a:r>
            <a:r>
              <a:rPr lang="en-US" dirty="0" err="1"/>
              <a:t>Rolax</a:t>
            </a:r>
            <a:r>
              <a:rPr lang="en-US" dirty="0"/>
              <a:t>”</a:t>
            </a:r>
          </a:p>
        </p:txBody>
      </p:sp>
      <p:sp>
        <p:nvSpPr>
          <p:cNvPr id="8195" name="Rectangle 3"/>
          <p:cNvSpPr>
            <a:spLocks noGrp="1"/>
          </p:cNvSpPr>
          <p:nvPr>
            <p:ph type="body" idx="4294967295"/>
          </p:nvPr>
        </p:nvSpPr>
        <p:spPr/>
        <p:txBody>
          <a:bodyPr>
            <a:normAutofit fontScale="92500"/>
          </a:bodyPr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2800" dirty="0" err="1">
                <a:solidFill>
                  <a:srgbClr val="FF0000"/>
                </a:solidFill>
              </a:rPr>
              <a:t>Masalah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kehidupan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nyata</a:t>
            </a:r>
            <a:endParaRPr lang="en-US" sz="28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80000"/>
              </a:lnSpc>
              <a:defRPr/>
            </a:pPr>
            <a:r>
              <a:rPr lang="en-US" sz="2800" dirty="0" err="1">
                <a:solidFill>
                  <a:srgbClr val="FF0000"/>
                </a:solidFill>
              </a:rPr>
              <a:t>Kesadaran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tentang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ketidakadilan</a:t>
            </a:r>
            <a:r>
              <a:rPr lang="en-US" sz="2800" dirty="0">
                <a:solidFill>
                  <a:srgbClr val="FF0000"/>
                </a:solidFill>
              </a:rPr>
              <a:t> + </a:t>
            </a:r>
            <a:r>
              <a:rPr lang="en-US" sz="2800" dirty="0" err="1">
                <a:solidFill>
                  <a:srgbClr val="FF0000"/>
                </a:solidFill>
              </a:rPr>
              <a:t>pengkategorian</a:t>
            </a:r>
            <a:endParaRPr lang="en-US" sz="28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80000"/>
              </a:lnSpc>
              <a:defRPr/>
            </a:pPr>
            <a:r>
              <a:rPr lang="en-US" sz="2800" dirty="0" err="1">
                <a:solidFill>
                  <a:srgbClr val="FF0000"/>
                </a:solidFill>
              </a:rPr>
              <a:t>Memformulasikan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keluhan</a:t>
            </a:r>
            <a:endParaRPr lang="en-US" sz="28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80000"/>
              </a:lnSpc>
              <a:defRPr/>
            </a:pPr>
            <a:r>
              <a:rPr lang="en-US" sz="2800" dirty="0" err="1">
                <a:solidFill>
                  <a:srgbClr val="FF0000"/>
                </a:solidFill>
              </a:rPr>
              <a:t>Menelusuri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perangkat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hukum</a:t>
            </a:r>
            <a:r>
              <a:rPr lang="en-US" sz="2800" dirty="0">
                <a:solidFill>
                  <a:srgbClr val="FF0000"/>
                </a:solidFill>
              </a:rPr>
              <a:t> (plural</a:t>
            </a:r>
            <a:r>
              <a:rPr lang="en-US" sz="2800" dirty="0"/>
              <a:t>)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en-US" sz="2800" dirty="0" err="1"/>
              <a:t>Akses</a:t>
            </a:r>
            <a:r>
              <a:rPr lang="en-US" sz="2800" dirty="0"/>
              <a:t> </a:t>
            </a:r>
            <a:r>
              <a:rPr lang="en-US" sz="2800" dirty="0" err="1"/>
              <a:t>terhadap</a:t>
            </a:r>
            <a:r>
              <a:rPr lang="en-US" sz="2800" dirty="0"/>
              <a:t> forum yang </a:t>
            </a:r>
            <a:r>
              <a:rPr lang="en-US" sz="2800" dirty="0" err="1"/>
              <a:t>layak</a:t>
            </a:r>
            <a:endParaRPr lang="en-US" sz="2800" dirty="0"/>
          </a:p>
          <a:p>
            <a:pPr marL="342900" indent="-342900">
              <a:lnSpc>
                <a:spcPct val="80000"/>
              </a:lnSpc>
              <a:defRPr/>
            </a:pPr>
            <a:r>
              <a:rPr lang="en-US" sz="2800" dirty="0" err="1"/>
              <a:t>Menangani</a:t>
            </a:r>
            <a:r>
              <a:rPr lang="en-US" sz="2800" dirty="0"/>
              <a:t> </a:t>
            </a:r>
            <a:r>
              <a:rPr lang="en-US" sz="2800" dirty="0" err="1"/>
              <a:t>keluhan</a:t>
            </a:r>
            <a:r>
              <a:rPr lang="en-US" sz="2800" dirty="0"/>
              <a:t> - </a:t>
            </a:r>
            <a:r>
              <a:rPr lang="en-US" sz="2800" dirty="0" err="1"/>
              <a:t>Gugatan</a:t>
            </a:r>
            <a:endParaRPr lang="en-US" sz="2800" dirty="0"/>
          </a:p>
          <a:p>
            <a:pPr marL="342900" indent="-342900">
              <a:lnSpc>
                <a:spcPct val="80000"/>
              </a:lnSpc>
              <a:defRPr/>
            </a:pPr>
            <a:r>
              <a:rPr lang="en-US" sz="2800" dirty="0" err="1"/>
              <a:t>Pemulihan</a:t>
            </a:r>
            <a:r>
              <a:rPr lang="en-US" sz="2800" dirty="0"/>
              <a:t> </a:t>
            </a:r>
            <a:r>
              <a:rPr lang="en-US" sz="2800" dirty="0" err="1"/>
              <a:t>ketidakadilan</a:t>
            </a:r>
            <a:endParaRPr lang="en-US" sz="2800" dirty="0"/>
          </a:p>
          <a:p>
            <a:pPr marL="342900" indent="-342900">
              <a:lnSpc>
                <a:spcPct val="80000"/>
              </a:lnSpc>
              <a:defRPr/>
            </a:pPr>
            <a:r>
              <a:rPr lang="en-US" sz="2800" dirty="0" err="1"/>
              <a:t>Implementasi</a:t>
            </a:r>
            <a:endParaRPr lang="en-US" sz="2800" dirty="0"/>
          </a:p>
          <a:p>
            <a:pPr marL="342900" indent="-342900">
              <a:lnSpc>
                <a:spcPct val="80000"/>
              </a:lnSpc>
              <a:defRPr/>
            </a:pPr>
            <a:r>
              <a:rPr lang="en-US" sz="2800" dirty="0">
                <a:solidFill>
                  <a:srgbClr val="FF0000"/>
                </a:solidFill>
              </a:rPr>
              <a:t>Justice achieved? </a:t>
            </a:r>
            <a:r>
              <a:rPr lang="en-US" sz="2800" dirty="0" err="1">
                <a:solidFill>
                  <a:srgbClr val="FF0000"/>
                </a:solidFill>
              </a:rPr>
              <a:t>Kepastian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hukum</a:t>
            </a:r>
            <a:r>
              <a:rPr lang="en-US" sz="2800" dirty="0">
                <a:solidFill>
                  <a:srgbClr val="FF0000"/>
                </a:solidFill>
              </a:rPr>
              <a:t> yang </a:t>
            </a:r>
            <a:r>
              <a:rPr lang="en-US" sz="2800" dirty="0" err="1">
                <a:solidFill>
                  <a:srgbClr val="FF0000"/>
                </a:solidFill>
              </a:rPr>
              <a:t>nyata</a:t>
            </a:r>
            <a:r>
              <a:rPr lang="en-US" sz="2800" dirty="0">
                <a:solidFill>
                  <a:srgbClr val="FF0000"/>
                </a:solidFill>
              </a:rPr>
              <a:t>, dan </a:t>
            </a:r>
            <a:r>
              <a:rPr lang="en-US" sz="2800" dirty="0" err="1">
                <a:solidFill>
                  <a:srgbClr val="FF0000"/>
                </a:solidFill>
              </a:rPr>
              <a:t>ketidakadilan</a:t>
            </a:r>
            <a:r>
              <a:rPr lang="en-US" sz="2800" dirty="0">
                <a:solidFill>
                  <a:srgbClr val="FF0000"/>
                </a:solidFill>
              </a:rPr>
              <a:t> yang </a:t>
            </a:r>
            <a:r>
              <a:rPr lang="en-US" sz="2800" dirty="0" err="1">
                <a:solidFill>
                  <a:srgbClr val="FF0000"/>
                </a:solidFill>
              </a:rPr>
              <a:t>utama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mendapatkan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solusi</a:t>
            </a:r>
            <a:r>
              <a:rPr lang="en-US" sz="2800" dirty="0">
                <a:solidFill>
                  <a:srgbClr val="FF0000"/>
                </a:solidFill>
              </a:rPr>
              <a:t>? </a:t>
            </a:r>
            <a:endParaRPr lang="en-US" sz="2800" dirty="0">
              <a:solidFill>
                <a:schemeClr val="tx1"/>
              </a:solidFill>
            </a:endParaRPr>
          </a:p>
          <a:p>
            <a:pPr marL="342900" indent="-342900" eaLnBrk="1" hangingPunct="1">
              <a:lnSpc>
                <a:spcPct val="8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Spin-off: </a:t>
            </a:r>
            <a:r>
              <a:rPr lang="en-US" sz="2800" dirty="0" err="1">
                <a:solidFill>
                  <a:schemeClr val="tx1"/>
                </a:solidFill>
              </a:rPr>
              <a:t>dampak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lebih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luas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</a:rPr>
              <a:t>perubahan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hukum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013F-1F3A-4A55-8958-211002174A57}" type="slidenum">
              <a:rPr lang="en-US" altLang="nl-NL" smtClean="0"/>
              <a:pPr/>
              <a:t>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37175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C54E9-5DC0-4D23-8EC8-C0C67C935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47" y="332656"/>
            <a:ext cx="8334670" cy="1656184"/>
          </a:xfrm>
        </p:spPr>
        <p:txBody>
          <a:bodyPr/>
          <a:lstStyle/>
          <a:p>
            <a:pPr algn="ctr"/>
            <a:r>
              <a:rPr lang="en-US" sz="3200" dirty="0" err="1"/>
              <a:t>Mengadaptasi</a:t>
            </a:r>
            <a:r>
              <a:rPr lang="en-US" sz="3200" dirty="0"/>
              <a:t> ROLAX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penelitian</a:t>
            </a:r>
            <a:r>
              <a:rPr lang="en-US" sz="3200" dirty="0"/>
              <a:t> </a:t>
            </a:r>
            <a:r>
              <a:rPr lang="en-US" sz="3200" dirty="0" err="1"/>
              <a:t>tentang</a:t>
            </a:r>
            <a:r>
              <a:rPr lang="en-US" sz="3200" dirty="0"/>
              <a:t> </a:t>
            </a:r>
            <a:r>
              <a:rPr lang="en-US" sz="3200" dirty="0" err="1"/>
              <a:t>konflik</a:t>
            </a:r>
            <a:r>
              <a:rPr lang="en-US" sz="3200" dirty="0"/>
              <a:t> </a:t>
            </a:r>
            <a:r>
              <a:rPr lang="en-US" sz="3200" dirty="0" err="1"/>
              <a:t>tanah</a:t>
            </a:r>
            <a:r>
              <a:rPr lang="en-US" sz="3200" dirty="0"/>
              <a:t> adat</a:t>
            </a:r>
          </a:p>
        </p:txBody>
      </p:sp>
      <p:sp>
        <p:nvSpPr>
          <p:cNvPr id="5" name="Vertical Text Placeholder 4">
            <a:extLst>
              <a:ext uri="{FF2B5EF4-FFF2-40B4-BE49-F238E27FC236}">
                <a16:creationId xmlns:a16="http://schemas.microsoft.com/office/drawing/2014/main" id="{DC81BE7A-4923-4F6E-9C61-38F7CC28A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4665" y="2204864"/>
            <a:ext cx="8334670" cy="384380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494783-2EE4-44ED-BD98-5B80F0D2B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132856"/>
            <a:ext cx="682624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70196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32489-3165-4A1D-A082-195D65FFF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 yang </a:t>
            </a:r>
            <a:r>
              <a:rPr lang="en-US" dirty="0" err="1"/>
              <a:t>dialami</a:t>
            </a:r>
            <a:r>
              <a:rPr lang="en-US" dirty="0"/>
              <a:t> oleh masyarakat </a:t>
            </a:r>
            <a:r>
              <a:rPr lang="en-US" dirty="0" err="1"/>
              <a:t>sekitar</a:t>
            </a:r>
            <a:r>
              <a:rPr lang="en-US" dirty="0"/>
              <a:t> </a:t>
            </a:r>
            <a:r>
              <a:rPr lang="en-US" dirty="0" err="1"/>
              <a:t>kawasan</a:t>
            </a:r>
            <a:r>
              <a:rPr lang="en-US" dirty="0"/>
              <a:t> hutan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84BE4-FAF2-4765-9A48-47A028C69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3528" y="1556792"/>
            <a:ext cx="3879303" cy="4795836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 err="1"/>
              <a:t>Kemiskinan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terletak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yang </a:t>
            </a:r>
            <a:r>
              <a:rPr lang="en-US" dirty="0" err="1"/>
              <a:t>jauh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publik</a:t>
            </a:r>
            <a:r>
              <a:rPr lang="en-US" dirty="0"/>
              <a:t> dan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daya</a:t>
            </a:r>
            <a:r>
              <a:rPr lang="en-US" dirty="0"/>
              <a:t> yang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dimanfaatkan</a:t>
            </a:r>
            <a:r>
              <a:rPr lang="en-US" dirty="0"/>
              <a:t> </a:t>
            </a:r>
            <a:r>
              <a:rPr lang="en-US" dirty="0" err="1"/>
              <a:t>terbatas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dirty="0"/>
              <a:t>Batas </a:t>
            </a:r>
            <a:r>
              <a:rPr lang="en-US" dirty="0" err="1"/>
              <a:t>kawasan</a:t>
            </a:r>
            <a:r>
              <a:rPr lang="en-US" dirty="0"/>
              <a:t> hutan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masyarakat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dilibatkan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tata </a:t>
            </a:r>
            <a:r>
              <a:rPr lang="en-US" dirty="0" err="1"/>
              <a:t>batas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Ancaman</a:t>
            </a:r>
            <a:r>
              <a:rPr lang="en-US" dirty="0"/>
              <a:t> dan </a:t>
            </a:r>
            <a:r>
              <a:rPr lang="en-US" dirty="0" err="1"/>
              <a:t>pembatasan</a:t>
            </a:r>
            <a:r>
              <a:rPr lang="en-US" dirty="0"/>
              <a:t> oleh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masyarakat yang </a:t>
            </a:r>
            <a:r>
              <a:rPr lang="en-US" dirty="0" err="1"/>
              <a:t>memanfaatkan</a:t>
            </a:r>
            <a:r>
              <a:rPr lang="en-US" dirty="0"/>
              <a:t> ‘</a:t>
            </a:r>
            <a:r>
              <a:rPr lang="en-US" dirty="0" err="1"/>
              <a:t>kawasan</a:t>
            </a:r>
            <a:r>
              <a:rPr lang="en-US" dirty="0"/>
              <a:t> hutan negara’</a:t>
            </a:r>
          </a:p>
          <a:p>
            <a:pPr marL="342900" indent="-342900">
              <a:buAutoNum type="arabicPeriod"/>
            </a:pPr>
            <a:r>
              <a:rPr lang="en-US" dirty="0" err="1"/>
              <a:t>Kerusakan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daya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dan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pencarian</a:t>
            </a:r>
            <a:r>
              <a:rPr lang="en-US" dirty="0"/>
              <a:t> masyarakat</a:t>
            </a:r>
          </a:p>
          <a:p>
            <a:pPr marL="342900" indent="-342900">
              <a:buAutoNum type="arabicPeriod"/>
            </a:pPr>
            <a:r>
              <a:rPr lang="en-US" dirty="0"/>
              <a:t>Masyarakat </a:t>
            </a:r>
            <a:r>
              <a:rPr lang="en-US" dirty="0" err="1"/>
              <a:t>tidak</a:t>
            </a:r>
            <a:r>
              <a:rPr lang="en-US" dirty="0"/>
              <a:t>/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manfaat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beroperasinya</a:t>
            </a:r>
            <a:r>
              <a:rPr lang="en-US" dirty="0"/>
              <a:t> </a:t>
            </a:r>
            <a:r>
              <a:rPr lang="en-US" dirty="0" err="1"/>
              <a:t>perusahaan</a:t>
            </a:r>
            <a:r>
              <a:rPr lang="en-US" dirty="0"/>
              <a:t> di wilayah </a:t>
            </a:r>
            <a:r>
              <a:rPr lang="en-US" dirty="0" err="1"/>
              <a:t>mereka</a:t>
            </a:r>
            <a:r>
              <a:rPr lang="en-US" dirty="0"/>
              <a:t>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E96D7-6203-4245-AC3F-78D5ED223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888857"/>
            <a:ext cx="4694327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44414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36d63a4da31875ea29082eccb515d26e27f8161"/>
</p:tagLst>
</file>

<file path=ppt/theme/theme1.xml><?xml version="1.0" encoding="utf-8"?>
<a:theme xmlns:a="http://schemas.openxmlformats.org/drawingml/2006/main" name="Corporate template-set Universiteit Leiden">
  <a:themeElements>
    <a:clrScheme name="Aangepast 28">
      <a:dk1>
        <a:srgbClr val="000000"/>
      </a:dk1>
      <a:lt1>
        <a:srgbClr val="FFFFFF"/>
      </a:lt1>
      <a:dk2>
        <a:srgbClr val="8592BC"/>
      </a:dk2>
      <a:lt2>
        <a:srgbClr val="0C2577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Universiteit Leide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4-3-windows-en-met-slidenr</Template>
  <TotalTime>4195</TotalTime>
  <Words>1470</Words>
  <Application>Microsoft Office PowerPoint</Application>
  <PresentationFormat>On-screen Show (4:3)</PresentationFormat>
  <Paragraphs>186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Wingdings</vt:lpstr>
      <vt:lpstr>Calibri</vt:lpstr>
      <vt:lpstr>Minion</vt:lpstr>
      <vt:lpstr>Arial</vt:lpstr>
      <vt:lpstr>Georgia</vt:lpstr>
      <vt:lpstr>Palatino Linotype</vt:lpstr>
      <vt:lpstr>Corporate template-set Universiteit Leiden</vt:lpstr>
      <vt:lpstr>Bagaimana praktik penelitian sosiolegal &amp; bagaimana merancang proposal penelitian sosiolegal?</vt:lpstr>
      <vt:lpstr>Praktik penelitian sosiolegal dengan pendekatan akses terhadap keadilan (access to justice)</vt:lpstr>
      <vt:lpstr> UNDP (2005): “Access to Justice is  </vt:lpstr>
      <vt:lpstr>UNDP:  process</vt:lpstr>
      <vt:lpstr>PowerPoint Presentation</vt:lpstr>
      <vt:lpstr>PowerPoint Presentation</vt:lpstr>
      <vt:lpstr>Justice seeking process  “Rolax”</vt:lpstr>
      <vt:lpstr>Mengadaptasi ROLAX dalam penelitian tentang konflik tanah adat</vt:lpstr>
      <vt:lpstr>Masalah sosial yang dialami oleh masyarakat sekitar kawasan hutan</vt:lpstr>
      <vt:lpstr>Pengakuan Hutan Adat sebagai opsi penyelesaian konflik</vt:lpstr>
      <vt:lpstr>Pertanyaan dan desain penelitian</vt:lpstr>
      <vt:lpstr>The analytical framework for legal recognition of customary land rights</vt:lpstr>
      <vt:lpstr>Menentukan studi kasus</vt:lpstr>
      <vt:lpstr>Penelitian lapangan</vt:lpstr>
      <vt:lpstr>Studi Kasus Kasepuhan Karang</vt:lpstr>
      <vt:lpstr>Refleksi dari penggunaan pendekatan ROLAX – pendekatan proses</vt:lpstr>
      <vt:lpstr>Tiga dimensi kajian sosio-legal</vt:lpstr>
      <vt:lpstr>PowerPoint Presentation</vt:lpstr>
      <vt:lpstr>Disertasi di Van Vollenhoven Institute, Leiden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Beberapa pola umum</vt:lpstr>
      <vt:lpstr>Mendesain proposal penelitian sosiolegal</vt:lpstr>
      <vt:lpstr>Merumuskan pertanyaan penelitian</vt:lpstr>
      <vt:lpstr>Metode yang tepat - Sosiolegal</vt:lpstr>
    </vt:vector>
  </TitlesOfParts>
  <Company>ISSC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presentation</dc:title>
  <dc:creator>Vel, J.A.C.</dc:creator>
  <cp:lastModifiedBy>Yance Arizona</cp:lastModifiedBy>
  <cp:revision>82</cp:revision>
  <dcterms:created xsi:type="dcterms:W3CDTF">2018-07-30T10:00:03Z</dcterms:created>
  <dcterms:modified xsi:type="dcterms:W3CDTF">2022-03-30T22:28:50Z</dcterms:modified>
</cp:coreProperties>
</file>